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5" r:id="rId4"/>
  </p:sldMasterIdLst>
  <p:notesMasterIdLst>
    <p:notesMasterId r:id="rId14"/>
  </p:notesMasterIdLst>
  <p:sldIdLst>
    <p:sldId id="343" r:id="rId5"/>
    <p:sldId id="285" r:id="rId6"/>
    <p:sldId id="355" r:id="rId7"/>
    <p:sldId id="356" r:id="rId8"/>
    <p:sldId id="351" r:id="rId9"/>
    <p:sldId id="352" r:id="rId10"/>
    <p:sldId id="353" r:id="rId11"/>
    <p:sldId id="354" r:id="rId12"/>
    <p:sldId id="35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1919"/>
    <a:srgbClr val="EDEFF7"/>
    <a:srgbClr val="D0D1D9"/>
    <a:srgbClr val="F6F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34" autoAdjust="0"/>
  </p:normalViewPr>
  <p:slideViewPr>
    <p:cSldViewPr snapToGrid="0">
      <p:cViewPr varScale="1">
        <p:scale>
          <a:sx n="88" d="100"/>
          <a:sy n="88" d="100"/>
        </p:scale>
        <p:origin x="49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631E09-63CC-430C-95CB-7CF0A9A4191A}" type="datetimeFigureOut">
              <a:rPr lang="en-US" smtClean="0"/>
              <a:t>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229C70-D7B1-43C5-9A2B-F328DC0D9906}" type="slidenum">
              <a:rPr lang="en-US" smtClean="0"/>
              <a:t>‹#›</a:t>
            </a:fld>
            <a:endParaRPr lang="en-US"/>
          </a:p>
        </p:txBody>
      </p:sp>
    </p:spTree>
    <p:extLst>
      <p:ext uri="{BB962C8B-B14F-4D97-AF65-F5344CB8AC3E}">
        <p14:creationId xmlns:p14="http://schemas.microsoft.com/office/powerpoint/2010/main" val="26418033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F9512BDE-EEA0-404B-8D45-8AA93D61DABC}"/>
              </a:ext>
            </a:extLst>
          </p:cNvPr>
          <p:cNvSpPr/>
          <p:nvPr userDrawn="1"/>
        </p:nvSpPr>
        <p:spPr>
          <a:xfrm flipH="1">
            <a:off x="-1" y="4450188"/>
            <a:ext cx="12192000" cy="2407811"/>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1" name="Rectangle">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cap="all" spc="-50" baseline="0">
                <a:solidFill>
                  <a:schemeClr val="tx1">
                    <a:lumMod val="85000"/>
                    <a:lumOff val="15000"/>
                  </a:schemeClr>
                </a:solidFill>
              </a:defRPr>
            </a:lvl1pPr>
          </a:lstStyle>
          <a:p>
            <a:r>
              <a:rPr lang="en-US" noProof="0"/>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noProof="0" smtClean="0"/>
              <a:t>2/8/2024</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723584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2/8/2024</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AA314B25-B4AF-394E-BBDA-7E6BAD315F39}"/>
              </a:ext>
            </a:extLst>
          </p:cNvPr>
          <p:cNvSpPr/>
          <p:nvPr userDrawn="1"/>
        </p:nvSpPr>
        <p:spPr>
          <a:xfrm>
            <a:off x="3351057" y="0"/>
            <a:ext cx="8840943"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737575EF-0D14-6140-A91B-260C9C9DFE4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10" name="Title Placeholder 1">
            <a:extLst>
              <a:ext uri="{FF2B5EF4-FFF2-40B4-BE49-F238E27FC236}">
                <a16:creationId xmlns:a16="http://schemas.microsoft.com/office/drawing/2014/main" id="{82544261-8049-494B-A93D-BDFF1BB84722}"/>
              </a:ext>
            </a:extLst>
          </p:cNvPr>
          <p:cNvSpPr>
            <a:spLocks noGrp="1"/>
          </p:cNvSpPr>
          <p:nvPr>
            <p:ph type="title" hasCustomPrompt="1"/>
          </p:nvPr>
        </p:nvSpPr>
        <p:spPr>
          <a:xfrm>
            <a:off x="635000" y="3135207"/>
            <a:ext cx="4886854" cy="587584"/>
          </a:xfrm>
          <a:prstGeom prst="rect">
            <a:avLst/>
          </a:prstGeom>
        </p:spPr>
        <p:txBody>
          <a:bodyPr vert="horz" lIns="91440" tIns="45720" rIns="91440" bIns="45720" rtlCol="0" anchor="ctr">
            <a:normAutofit/>
          </a:bodyPr>
          <a:lstStyle>
            <a:lvl1pPr algn="ctr">
              <a:defRPr cap="all" baseline="0"/>
            </a:lvl1pPr>
          </a:lstStyle>
          <a:p>
            <a:r>
              <a:rPr lang="en-US" noProof="0"/>
              <a:t>Title goes here</a:t>
            </a:r>
          </a:p>
        </p:txBody>
      </p:sp>
      <p:sp>
        <p:nvSpPr>
          <p:cNvPr id="12" name="Content Placeholder 3">
            <a:extLst>
              <a:ext uri="{FF2B5EF4-FFF2-40B4-BE49-F238E27FC236}">
                <a16:creationId xmlns:a16="http://schemas.microsoft.com/office/drawing/2014/main" id="{9214786D-83EE-814C-A5E4-D0EC7D29D0C4}"/>
              </a:ext>
            </a:extLst>
          </p:cNvPr>
          <p:cNvSpPr>
            <a:spLocks noGrp="1"/>
          </p:cNvSpPr>
          <p:nvPr>
            <p:ph sz="half" idx="2"/>
          </p:nvPr>
        </p:nvSpPr>
        <p:spPr>
          <a:xfrm>
            <a:off x="5575829" y="633875"/>
            <a:ext cx="5981171" cy="5590250"/>
          </a:xfrm>
        </p:spPr>
        <p:txBody>
          <a:bodyPr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solidFill>
                  <a:schemeClr val="tx1"/>
                </a:solidFill>
              </a:defRPr>
            </a:lvl2pPr>
            <a:lvl3pPr marL="612648" indent="-228600">
              <a:buClr>
                <a:schemeClr val="tx1"/>
              </a:buClr>
              <a:buFont typeface="+mj-lt"/>
              <a:buAutoNum type="arabicPeriod"/>
              <a:defRPr sz="1100">
                <a:solidFill>
                  <a:schemeClr val="tx1"/>
                </a:solidFill>
              </a:defRPr>
            </a:lvl3pPr>
            <a:lvl4pPr marL="795528" indent="-228600">
              <a:buClr>
                <a:schemeClr val="tx1"/>
              </a:buClr>
              <a:buFont typeface="+mj-lt"/>
              <a:buAutoNum type="arabicPeriod"/>
              <a:defRPr sz="1100">
                <a:solidFill>
                  <a:schemeClr val="tx1"/>
                </a:solidFill>
              </a:defRPr>
            </a:lvl4pPr>
            <a:lvl5pPr marL="978408" indent="-228600">
              <a:buClr>
                <a:schemeClr val="tx1"/>
              </a:buClr>
              <a:buFont typeface="+mj-lt"/>
              <a:buAutoNum type="arabicPeriod"/>
              <a:defRPr sz="11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079185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2/8/2024</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2E148DD3-DD87-154B-80B4-2421965D3C83}"/>
              </a:ext>
            </a:extLst>
          </p:cNvPr>
          <p:cNvSpPr/>
          <p:nvPr userDrawn="1"/>
        </p:nvSpPr>
        <p:spPr>
          <a:xfrm>
            <a:off x="1" y="1714500"/>
            <a:ext cx="12192000" cy="3429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742E4732-0E8F-7B46-BD08-0F2EE0DA8786}"/>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7" name="Title Placeholder 1">
            <a:extLst>
              <a:ext uri="{FF2B5EF4-FFF2-40B4-BE49-F238E27FC236}">
                <a16:creationId xmlns:a16="http://schemas.microsoft.com/office/drawing/2014/main" id="{6E73F81A-7260-5C4F-A7FF-CA2CC731BC33}"/>
              </a:ext>
            </a:extLst>
          </p:cNvPr>
          <p:cNvSpPr>
            <a:spLocks noGrp="1"/>
          </p:cNvSpPr>
          <p:nvPr>
            <p:ph type="title" hasCustomPrompt="1"/>
          </p:nvPr>
        </p:nvSpPr>
        <p:spPr>
          <a:xfrm>
            <a:off x="5443870" y="942871"/>
            <a:ext cx="5711810" cy="587584"/>
          </a:xfrm>
          <a:prstGeom prst="rect">
            <a:avLst/>
          </a:prstGeom>
        </p:spPr>
        <p:txBody>
          <a:bodyPr vert="horz" lIns="91440" tIns="45720" rIns="91440" bIns="45720" rtlCol="0" anchor="ctr">
            <a:normAutofit/>
          </a:bodyPr>
          <a:lstStyle/>
          <a:p>
            <a:r>
              <a:rPr lang="en-US" noProof="0"/>
              <a:t>CLICK TO EDIT MASTER TITLE STYLE</a:t>
            </a:r>
          </a:p>
        </p:txBody>
      </p:sp>
      <p:sp>
        <p:nvSpPr>
          <p:cNvPr id="9" name="Content Placeholder 3">
            <a:extLst>
              <a:ext uri="{FF2B5EF4-FFF2-40B4-BE49-F238E27FC236}">
                <a16:creationId xmlns:a16="http://schemas.microsoft.com/office/drawing/2014/main" id="{4CD13CD4-3E4F-2E41-ACF4-2446257D236F}"/>
              </a:ext>
            </a:extLst>
          </p:cNvPr>
          <p:cNvSpPr>
            <a:spLocks noGrp="1"/>
          </p:cNvSpPr>
          <p:nvPr>
            <p:ph sz="half" idx="2"/>
          </p:nvPr>
        </p:nvSpPr>
        <p:spPr>
          <a:xfrm>
            <a:off x="5443870" y="1973589"/>
            <a:ext cx="5711810" cy="3941540"/>
          </a:xfrm>
        </p:spPr>
        <p:txBody>
          <a:bodyPr>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Content Placeholder 3">
            <a:extLst>
              <a:ext uri="{FF2B5EF4-FFF2-40B4-BE49-F238E27FC236}">
                <a16:creationId xmlns:a16="http://schemas.microsoft.com/office/drawing/2014/main" id="{D8E69886-8907-DB47-87C2-0621AF156D9F}"/>
              </a:ext>
            </a:extLst>
          </p:cNvPr>
          <p:cNvSpPr>
            <a:spLocks noGrp="1"/>
          </p:cNvSpPr>
          <p:nvPr>
            <p:ph sz="half" idx="14"/>
          </p:nvPr>
        </p:nvSpPr>
        <p:spPr>
          <a:xfrm>
            <a:off x="605170" y="621039"/>
            <a:ext cx="4589130" cy="5603086"/>
          </a:xfrm>
          <a:solidFill>
            <a:srgbClr val="EDEFF7"/>
          </a:solidFill>
        </p:spPr>
        <p:txBody>
          <a:bodyPr>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626310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9C88DF2D-0421-A94C-82C1-867E1E5E4907}"/>
              </a:ext>
            </a:extLst>
          </p:cNvPr>
          <p:cNvSpPr/>
          <p:nvPr userDrawn="1"/>
        </p:nvSpPr>
        <p:spPr>
          <a:xfrm>
            <a:off x="10993582" y="0"/>
            <a:ext cx="1198418"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334D05A3-7A20-9447-8D39-F2980D85413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8" name="Rectangle 7">
            <a:extLst>
              <a:ext uri="{FF2B5EF4-FFF2-40B4-BE49-F238E27FC236}">
                <a16:creationId xmlns:a16="http://schemas.microsoft.com/office/drawing/2014/main" id="{DA134939-39C0-4522-A125-A13DFDA66490}"/>
              </a:ext>
            </a:extLst>
          </p:cNvPr>
          <p:cNvSpPr/>
          <p:nvPr/>
        </p:nvSpPr>
        <p:spPr>
          <a:xfrm>
            <a:off x="634999" y="3927894"/>
            <a:ext cx="10922000" cy="2326856"/>
          </a:xfrm>
          <a:prstGeom prst="rect">
            <a:avLst/>
          </a:prstGeom>
          <a:solidFill>
            <a:srgbClr val="F6F9FF"/>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35001" y="603250"/>
            <a:ext cx="10921998" cy="3294019"/>
          </a:xfrm>
          <a:solidFill>
            <a:schemeClr val="bg1"/>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 name="Title 1"/>
          <p:cNvSpPr>
            <a:spLocks noGrp="1"/>
          </p:cNvSpPr>
          <p:nvPr>
            <p:ph type="title"/>
          </p:nvPr>
        </p:nvSpPr>
        <p:spPr>
          <a:xfrm>
            <a:off x="1097279" y="4298078"/>
            <a:ext cx="10113645" cy="743682"/>
          </a:xfrm>
          <a:prstGeom prst="rect">
            <a:avLst/>
          </a:prstGeom>
        </p:spPr>
        <p:txBody>
          <a:bodyPr tIns="0" bIns="0" anchor="b">
            <a:noAutofit/>
          </a:bodyPr>
          <a:lstStyle>
            <a:lvl1pPr>
              <a:defRPr sz="3600" b="0">
                <a:solidFill>
                  <a:schemeClr val="tx1"/>
                </a:solidFill>
              </a:defRPr>
            </a:lvl1pPr>
          </a:lstStyle>
          <a:p>
            <a:r>
              <a:rPr lang="en-US" noProof="0"/>
              <a:t>Click to edit Master title style</a:t>
            </a:r>
          </a:p>
        </p:txBody>
      </p:sp>
      <p:sp>
        <p:nvSpPr>
          <p:cNvPr id="4" name="Text Placeholder 3"/>
          <p:cNvSpPr>
            <a:spLocks noGrp="1"/>
          </p:cNvSpPr>
          <p:nvPr>
            <p:ph type="body" sz="half" idx="2"/>
          </p:nvPr>
        </p:nvSpPr>
        <p:spPr>
          <a:xfrm>
            <a:off x="1097279" y="5213716"/>
            <a:ext cx="10113264" cy="609600"/>
          </a:xfrm>
        </p:spPr>
        <p:txBody>
          <a:bodyPr lIns="91440" tIns="0" rIns="91440" bIns="0">
            <a:normAutofit/>
          </a:bodyPr>
          <a:lstStyle>
            <a:lvl1pPr marL="0" indent="0">
              <a:spcBef>
                <a:spcPts val="0"/>
              </a:spcBef>
              <a:spcAft>
                <a:spcPts val="600"/>
              </a:spcAft>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noProof="0" smtClean="0"/>
              <a:t>2/8/2024</a:t>
            </a:fld>
            <a:endParaRPr lang="en-US" noProof="0"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noProof="0" dirty="0"/>
          </a:p>
        </p:txBody>
      </p:sp>
      <p:sp>
        <p:nvSpPr>
          <p:cNvPr id="7" name="Slide Number Placeholder 6"/>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4046387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Section Header">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F9512BDE-EEA0-404B-8D45-8AA93D61DABC}"/>
              </a:ext>
            </a:extLst>
          </p:cNvPr>
          <p:cNvSpPr/>
          <p:nvPr userDrawn="1"/>
        </p:nvSpPr>
        <p:spPr>
          <a:xfrm flipH="1">
            <a:off x="4217870" y="0"/>
            <a:ext cx="3599236" cy="6857999"/>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1" name="Rectangle">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cap="all" spc="-50" baseline="0">
                <a:solidFill>
                  <a:schemeClr val="tx1">
                    <a:lumMod val="85000"/>
                    <a:lumOff val="15000"/>
                  </a:schemeClr>
                </a:solidFill>
              </a:defRPr>
            </a:lvl1pPr>
          </a:lstStyle>
          <a:p>
            <a:r>
              <a:rPr lang="en-US" noProof="0"/>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noProof="0" smtClean="0"/>
              <a:t>2/8/2024</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397075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202A34A5-A029-A246-82C6-D288185EB396}"/>
              </a:ext>
            </a:extLst>
          </p:cNvPr>
          <p:cNvSpPr/>
          <p:nvPr userDrawn="1"/>
        </p:nvSpPr>
        <p:spPr>
          <a:xfrm flipH="1">
            <a:off x="0" y="0"/>
            <a:ext cx="3351057"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3" name="Rectangle">
            <a:extLst>
              <a:ext uri="{FF2B5EF4-FFF2-40B4-BE49-F238E27FC236}">
                <a16:creationId xmlns:a16="http://schemas.microsoft.com/office/drawing/2014/main" id="{2773E1D8-C87F-EE46-8284-575DCA498E8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noProof="0" smtClean="0"/>
              <a:t>2/8/2024</a:t>
            </a:fld>
            <a:endParaRPr lang="en-US" noProof="0"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noProof="0"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1" name="Title Placeholder 1">
            <a:extLst>
              <a:ext uri="{FF2B5EF4-FFF2-40B4-BE49-F238E27FC236}">
                <a16:creationId xmlns:a16="http://schemas.microsoft.com/office/drawing/2014/main" id="{C429A40D-770E-C144-A5B5-6A4442C09C24}"/>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3432407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solidFill>
        <a:effectLst/>
      </p:bgPr>
    </p:bg>
    <p:spTree>
      <p:nvGrpSpPr>
        <p:cNvPr id="1" name=""/>
        <p:cNvGrpSpPr/>
        <p:nvPr/>
      </p:nvGrpSpPr>
      <p:grpSpPr>
        <a:xfrm>
          <a:off x="0" y="0"/>
          <a:ext cx="0" cy="0"/>
          <a:chOff x="0" y="0"/>
          <a:chExt cx="0" cy="0"/>
        </a:xfrm>
      </p:grpSpPr>
      <p:sp>
        <p:nvSpPr>
          <p:cNvPr id="15" name="Rectangle">
            <a:extLst>
              <a:ext uri="{FF2B5EF4-FFF2-40B4-BE49-F238E27FC236}">
                <a16:creationId xmlns:a16="http://schemas.microsoft.com/office/drawing/2014/main" id="{64248D99-2B30-464D-B9B7-4E5C3A1F3FB2}"/>
              </a:ext>
            </a:extLst>
          </p:cNvPr>
          <p:cNvSpPr/>
          <p:nvPr userDrawn="1"/>
        </p:nvSpPr>
        <p:spPr>
          <a:xfrm flipH="1">
            <a:off x="0" y="0"/>
            <a:ext cx="6096000"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6" name="Rectangle">
            <a:extLst>
              <a:ext uri="{FF2B5EF4-FFF2-40B4-BE49-F238E27FC236}">
                <a16:creationId xmlns:a16="http://schemas.microsoft.com/office/drawing/2014/main" id="{3FAFF55B-FDE6-394B-A39B-22627D8FB6E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4" name="Content Placeholder 3"/>
          <p:cNvSpPr>
            <a:spLocks noGrp="1"/>
          </p:cNvSpPr>
          <p:nvPr>
            <p:ph sz="half" idx="2"/>
          </p:nvPr>
        </p:nvSpPr>
        <p:spPr>
          <a:xfrm>
            <a:off x="1097280" y="2958274"/>
            <a:ext cx="4639736" cy="2910821"/>
          </a:xfrm>
        </p:spPr>
        <p:txBody>
          <a:bodyPr>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6" name="Content Placeholder 5"/>
          <p:cNvSpPr>
            <a:spLocks noGrp="1"/>
          </p:cNvSpPr>
          <p:nvPr>
            <p:ph sz="quarter" idx="4"/>
          </p:nvPr>
        </p:nvSpPr>
        <p:spPr>
          <a:xfrm>
            <a:off x="6515944" y="2958273"/>
            <a:ext cx="4639736" cy="2910821"/>
          </a:xfrm>
        </p:spPr>
        <p:txBody>
          <a:bodyPr>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noProof="0" smtClean="0"/>
              <a:t>2/8/2024</a:t>
            </a:fld>
            <a:endParaRPr lang="en-US" noProof="0"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noProof="0"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7" name="Title Placeholder 1">
            <a:extLst>
              <a:ext uri="{FF2B5EF4-FFF2-40B4-BE49-F238E27FC236}">
                <a16:creationId xmlns:a16="http://schemas.microsoft.com/office/drawing/2014/main" id="{99E345E4-E77C-484E-9FBB-E4EC71F08545}"/>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2423224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83ACCAC0-2C8A-CE43-8C55-22BB53C73920}"/>
              </a:ext>
            </a:extLst>
          </p:cNvPr>
          <p:cNvSpPr/>
          <p:nvPr userDrawn="1"/>
        </p:nvSpPr>
        <p:spPr>
          <a:xfrm flipH="1">
            <a:off x="0" y="0"/>
            <a:ext cx="3351057"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noProof="0" smtClean="0"/>
              <a:t>2/8/2024</a:t>
            </a:fld>
            <a:endParaRPr lang="en-US" noProof="0"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noProof="0"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4" name="Title Placeholder 1">
            <a:extLst>
              <a:ext uri="{FF2B5EF4-FFF2-40B4-BE49-F238E27FC236}">
                <a16:creationId xmlns:a16="http://schemas.microsoft.com/office/drawing/2014/main" id="{D4076461-FF7A-8843-B7F9-D041F3FB22FC}"/>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3020399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
    <p:bg>
      <p:bgPr>
        <a:solidFill>
          <a:schemeClr val="bg1"/>
        </a:solidFill>
        <a:effectLst/>
      </p:bgPr>
    </p:bg>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35FB147F-5DC4-B24C-B8CB-D3DA74290381}"/>
              </a:ext>
            </a:extLst>
          </p:cNvPr>
          <p:cNvSpPr/>
          <p:nvPr userDrawn="1"/>
        </p:nvSpPr>
        <p:spPr>
          <a:xfrm>
            <a:off x="1" y="3429000"/>
            <a:ext cx="12192000" cy="3429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noProof="0" smtClean="0"/>
              <a:t>2/8/2024</a:t>
            </a:fld>
            <a:endParaRPr lang="en-US" noProof="0"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noProof="0"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9" name="Picture Placeholder 3">
            <a:extLst>
              <a:ext uri="{FF2B5EF4-FFF2-40B4-BE49-F238E27FC236}">
                <a16:creationId xmlns:a16="http://schemas.microsoft.com/office/drawing/2014/main" id="{B9308E97-4F89-394E-856A-5B4EFCB2E73D}"/>
              </a:ext>
            </a:extLst>
          </p:cNvPr>
          <p:cNvSpPr>
            <a:spLocks noGrp="1"/>
          </p:cNvSpPr>
          <p:nvPr>
            <p:ph type="pic" sz="quarter" idx="13"/>
          </p:nvPr>
        </p:nvSpPr>
        <p:spPr>
          <a:xfrm>
            <a:off x="1097279"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0" name="Picture Placeholder 3">
            <a:extLst>
              <a:ext uri="{FF2B5EF4-FFF2-40B4-BE49-F238E27FC236}">
                <a16:creationId xmlns:a16="http://schemas.microsoft.com/office/drawing/2014/main" id="{A50BECA0-8817-964B-AEDB-A45669684C37}"/>
              </a:ext>
            </a:extLst>
          </p:cNvPr>
          <p:cNvSpPr>
            <a:spLocks noGrp="1"/>
          </p:cNvSpPr>
          <p:nvPr>
            <p:ph type="pic" sz="quarter" idx="14"/>
          </p:nvPr>
        </p:nvSpPr>
        <p:spPr>
          <a:xfrm>
            <a:off x="4659186"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1" name="Picture Placeholder 3">
            <a:extLst>
              <a:ext uri="{FF2B5EF4-FFF2-40B4-BE49-F238E27FC236}">
                <a16:creationId xmlns:a16="http://schemas.microsoft.com/office/drawing/2014/main" id="{EF399F4D-B67A-4C4B-BCF3-36FE110603F1}"/>
              </a:ext>
            </a:extLst>
          </p:cNvPr>
          <p:cNvSpPr>
            <a:spLocks noGrp="1"/>
          </p:cNvSpPr>
          <p:nvPr>
            <p:ph type="pic" sz="quarter" idx="15"/>
          </p:nvPr>
        </p:nvSpPr>
        <p:spPr>
          <a:xfrm>
            <a:off x="8221093"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2" name="Text Placeholder 3">
            <a:extLst>
              <a:ext uri="{FF2B5EF4-FFF2-40B4-BE49-F238E27FC236}">
                <a16:creationId xmlns:a16="http://schemas.microsoft.com/office/drawing/2014/main" id="{08305C84-E25F-EC49-8F2B-4C0181FD3ABF}"/>
              </a:ext>
            </a:extLst>
          </p:cNvPr>
          <p:cNvSpPr>
            <a:spLocks noGrp="1"/>
          </p:cNvSpPr>
          <p:nvPr>
            <p:ph type="body" sz="half" idx="2" hasCustomPrompt="1"/>
          </p:nvPr>
        </p:nvSpPr>
        <p:spPr>
          <a:xfrm>
            <a:off x="1097279"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3" name="Text Placeholder 3">
            <a:extLst>
              <a:ext uri="{FF2B5EF4-FFF2-40B4-BE49-F238E27FC236}">
                <a16:creationId xmlns:a16="http://schemas.microsoft.com/office/drawing/2014/main" id="{A57A1FCE-E6BF-3747-9D43-42DBA6656EC0}"/>
              </a:ext>
            </a:extLst>
          </p:cNvPr>
          <p:cNvSpPr>
            <a:spLocks noGrp="1"/>
          </p:cNvSpPr>
          <p:nvPr>
            <p:ph type="body" sz="half" idx="16" hasCustomPrompt="1"/>
          </p:nvPr>
        </p:nvSpPr>
        <p:spPr>
          <a:xfrm>
            <a:off x="4666773"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4" name="Text Placeholder 3">
            <a:extLst>
              <a:ext uri="{FF2B5EF4-FFF2-40B4-BE49-F238E27FC236}">
                <a16:creationId xmlns:a16="http://schemas.microsoft.com/office/drawing/2014/main" id="{5B4B74C8-96E7-684F-91B9-8CE56CD10F1E}"/>
              </a:ext>
            </a:extLst>
          </p:cNvPr>
          <p:cNvSpPr>
            <a:spLocks noGrp="1"/>
          </p:cNvSpPr>
          <p:nvPr>
            <p:ph type="body" sz="half" idx="17" hasCustomPrompt="1"/>
          </p:nvPr>
        </p:nvSpPr>
        <p:spPr>
          <a:xfrm>
            <a:off x="8236267"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5" name="Title Placeholder 1">
            <a:extLst>
              <a:ext uri="{FF2B5EF4-FFF2-40B4-BE49-F238E27FC236}">
                <a16:creationId xmlns:a16="http://schemas.microsoft.com/office/drawing/2014/main" id="{D522564E-B348-544F-A8E5-CFCAFA48B54B}"/>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1418890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2/8/2024</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2472297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2/8/2024</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05BFC727-5650-B049-AA2A-2511C08FB35B}"/>
              </a:ext>
            </a:extLst>
          </p:cNvPr>
          <p:cNvSpPr/>
          <p:nvPr userDrawn="1"/>
        </p:nvSpPr>
        <p:spPr>
          <a:xfrm flipH="1">
            <a:off x="0" y="0"/>
            <a:ext cx="1195754"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E700C598-C823-744D-BE16-5114B7625057}"/>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10" name="Picture Placeholder 8">
            <a:extLst>
              <a:ext uri="{FF2B5EF4-FFF2-40B4-BE49-F238E27FC236}">
                <a16:creationId xmlns:a16="http://schemas.microsoft.com/office/drawing/2014/main" id="{21BED569-C9C5-8F4D-A42A-ED4914579D63}"/>
              </a:ext>
            </a:extLst>
          </p:cNvPr>
          <p:cNvSpPr>
            <a:spLocks noGrp="1"/>
          </p:cNvSpPr>
          <p:nvPr>
            <p:ph type="pic" sz="quarter" idx="13"/>
          </p:nvPr>
        </p:nvSpPr>
        <p:spPr>
          <a:xfrm>
            <a:off x="5924550" y="633875"/>
            <a:ext cx="5632450" cy="5591175"/>
          </a:xfrm>
          <a:solidFill>
            <a:schemeClr val="tx2"/>
          </a:solidFill>
        </p:spPr>
        <p:txBody>
          <a:bodyPr anchor="ctr"/>
          <a:lstStyle>
            <a:lvl1pPr algn="ctr">
              <a:defRPr>
                <a:solidFill>
                  <a:schemeClr val="bg1"/>
                </a:solidFill>
              </a:defRPr>
            </a:lvl1pPr>
          </a:lstStyle>
          <a:p>
            <a:r>
              <a:rPr lang="en-US" noProof="0"/>
              <a:t>Click icon to add picture</a:t>
            </a:r>
            <a:endParaRPr lang="en-US" noProof="0" dirty="0"/>
          </a:p>
        </p:txBody>
      </p:sp>
      <p:sp>
        <p:nvSpPr>
          <p:cNvPr id="11" name="Title Placeholder 1">
            <a:extLst>
              <a:ext uri="{FF2B5EF4-FFF2-40B4-BE49-F238E27FC236}">
                <a16:creationId xmlns:a16="http://schemas.microsoft.com/office/drawing/2014/main" id="{ACB6E588-2EB7-9A41-A93A-7757596EF9D6}"/>
              </a:ext>
            </a:extLst>
          </p:cNvPr>
          <p:cNvSpPr>
            <a:spLocks noGrp="1"/>
          </p:cNvSpPr>
          <p:nvPr>
            <p:ph type="title" hasCustomPrompt="1"/>
          </p:nvPr>
        </p:nvSpPr>
        <p:spPr>
          <a:xfrm>
            <a:off x="1195754" y="942870"/>
            <a:ext cx="4157296" cy="1292750"/>
          </a:xfrm>
          <a:prstGeom prst="rect">
            <a:avLst/>
          </a:prstGeom>
        </p:spPr>
        <p:txBody>
          <a:bodyPr vert="horz" lIns="91440" tIns="45720" rIns="91440" bIns="45720" rtlCol="0" anchor="ctr">
            <a:normAutofit/>
          </a:bodyPr>
          <a:lstStyle>
            <a:lvl1pPr>
              <a:defRPr cap="all" baseline="0"/>
            </a:lvl1pPr>
          </a:lstStyle>
          <a:p>
            <a:r>
              <a:rPr lang="en-US" noProof="0"/>
              <a:t>Title goes here</a:t>
            </a:r>
          </a:p>
        </p:txBody>
      </p:sp>
      <p:sp>
        <p:nvSpPr>
          <p:cNvPr id="12" name="Content Placeholder 3">
            <a:extLst>
              <a:ext uri="{FF2B5EF4-FFF2-40B4-BE49-F238E27FC236}">
                <a16:creationId xmlns:a16="http://schemas.microsoft.com/office/drawing/2014/main" id="{A6C0FE70-F6BB-3D40-AD3C-E704CABE499C}"/>
              </a:ext>
            </a:extLst>
          </p:cNvPr>
          <p:cNvSpPr>
            <a:spLocks noGrp="1"/>
          </p:cNvSpPr>
          <p:nvPr>
            <p:ph sz="half" idx="2"/>
          </p:nvPr>
        </p:nvSpPr>
        <p:spPr>
          <a:xfrm>
            <a:off x="1195754" y="2281657"/>
            <a:ext cx="4157296" cy="3633471"/>
          </a:xfrm>
        </p:spPr>
        <p:txBody>
          <a:bodyPr>
            <a:normAutofit/>
          </a:bodyPr>
          <a:lstStyle>
            <a:lvl1pPr marL="0" indent="0">
              <a:buClr>
                <a:schemeClr val="tx1"/>
              </a:buClr>
              <a:buNone/>
              <a:defRPr sz="1600">
                <a:solidFill>
                  <a:schemeClr val="tx1"/>
                </a:solidFill>
              </a:defRPr>
            </a:lvl1pPr>
            <a:lvl2pPr marL="201168" indent="0">
              <a:buClr>
                <a:schemeClr val="tx1"/>
              </a:buClr>
              <a:buFont typeface="Arial" panose="020B0604020202020204" pitchFamily="34" charset="0"/>
              <a:buNone/>
              <a:defRPr sz="1400">
                <a:solidFill>
                  <a:schemeClr val="tx1"/>
                </a:solidFill>
              </a:defRPr>
            </a:lvl2pPr>
            <a:lvl3pPr marL="384048" indent="0">
              <a:buClr>
                <a:schemeClr val="tx1"/>
              </a:buClr>
              <a:buFont typeface="Arial" panose="020B0604020202020204" pitchFamily="34" charset="0"/>
              <a:buNone/>
              <a:defRPr sz="1100">
                <a:solidFill>
                  <a:schemeClr val="tx1"/>
                </a:solidFill>
              </a:defRPr>
            </a:lvl3pPr>
            <a:lvl4pPr marL="566928" indent="0">
              <a:buClr>
                <a:schemeClr val="tx1"/>
              </a:buClr>
              <a:buFont typeface="Arial" panose="020B0604020202020204" pitchFamily="34" charset="0"/>
              <a:buNone/>
              <a:defRPr sz="1100">
                <a:solidFill>
                  <a:schemeClr val="tx1"/>
                </a:solidFill>
              </a:defRPr>
            </a:lvl4pPr>
            <a:lvl5pPr marL="749808" indent="0">
              <a:buClr>
                <a:schemeClr val="tx1"/>
              </a:buClr>
              <a:buFont typeface="Arial" panose="020B0604020202020204" pitchFamily="34" charset="0"/>
              <a:buNone/>
              <a:defRPr sz="11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701714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2/8/2024</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0AB10FFC-D586-994D-8D3D-F4042255CB72}"/>
              </a:ext>
            </a:extLst>
          </p:cNvPr>
          <p:cNvSpPr/>
          <p:nvPr userDrawn="1"/>
        </p:nvSpPr>
        <p:spPr>
          <a:xfrm flipH="1">
            <a:off x="0" y="0"/>
            <a:ext cx="12192000"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C7B0C08A-E831-D242-B2CE-2DEB004F982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cxnSp>
        <p:nvCxnSpPr>
          <p:cNvPr id="7" name="Straight Connector 6">
            <a:extLst>
              <a:ext uri="{FF2B5EF4-FFF2-40B4-BE49-F238E27FC236}">
                <a16:creationId xmlns:a16="http://schemas.microsoft.com/office/drawing/2014/main" id="{105C2191-88F7-4148-96FD-E129F707E038}"/>
              </a:ext>
            </a:extLst>
          </p:cNvPr>
          <p:cNvCxnSpPr/>
          <p:nvPr userDrawn="1"/>
        </p:nvCxnSpPr>
        <p:spPr>
          <a:xfrm>
            <a:off x="6818393" y="999565"/>
            <a:ext cx="0" cy="48588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Placeholder 1">
            <a:extLst>
              <a:ext uri="{FF2B5EF4-FFF2-40B4-BE49-F238E27FC236}">
                <a16:creationId xmlns:a16="http://schemas.microsoft.com/office/drawing/2014/main" id="{61FB2196-E251-5A40-86F7-6092CEBFA133}"/>
              </a:ext>
            </a:extLst>
          </p:cNvPr>
          <p:cNvSpPr>
            <a:spLocks noGrp="1"/>
          </p:cNvSpPr>
          <p:nvPr>
            <p:ph type="title" hasCustomPrompt="1"/>
          </p:nvPr>
        </p:nvSpPr>
        <p:spPr>
          <a:xfrm>
            <a:off x="635000" y="3135207"/>
            <a:ext cx="5460992" cy="587584"/>
          </a:xfrm>
          <a:prstGeom prst="rect">
            <a:avLst/>
          </a:prstGeom>
        </p:spPr>
        <p:txBody>
          <a:bodyPr vert="horz" lIns="91440" tIns="45720" rIns="91440" bIns="45720" rtlCol="0" anchor="ctr">
            <a:noAutofit/>
          </a:bodyPr>
          <a:lstStyle>
            <a:lvl1pPr algn="r">
              <a:defRPr sz="4800" cap="all" baseline="0"/>
            </a:lvl1pPr>
          </a:lstStyle>
          <a:p>
            <a:r>
              <a:rPr lang="en-US" noProof="0"/>
              <a:t>Title goes here</a:t>
            </a:r>
          </a:p>
        </p:txBody>
      </p:sp>
      <p:sp>
        <p:nvSpPr>
          <p:cNvPr id="12" name="Content Placeholder 3">
            <a:extLst>
              <a:ext uri="{FF2B5EF4-FFF2-40B4-BE49-F238E27FC236}">
                <a16:creationId xmlns:a16="http://schemas.microsoft.com/office/drawing/2014/main" id="{C2FACD1B-0D9C-A547-98A0-D66C341D3D74}"/>
              </a:ext>
            </a:extLst>
          </p:cNvPr>
          <p:cNvSpPr>
            <a:spLocks noGrp="1"/>
          </p:cNvSpPr>
          <p:nvPr>
            <p:ph sz="half" idx="2" hasCustomPrompt="1"/>
          </p:nvPr>
        </p:nvSpPr>
        <p:spPr>
          <a:xfrm>
            <a:off x="7540794" y="831286"/>
            <a:ext cx="4016206" cy="5195425"/>
          </a:xfrm>
        </p:spPr>
        <p:txBody>
          <a:bodyPr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lvl2pPr>
            <a:lvl3pPr marL="612648" indent="-228600">
              <a:buClr>
                <a:schemeClr val="tx1"/>
              </a:buClr>
              <a:buFont typeface="+mj-lt"/>
              <a:buAutoNum type="arabicPeriod"/>
              <a:defRPr sz="1100"/>
            </a:lvl3pPr>
            <a:lvl4pPr marL="795528" indent="-228600">
              <a:buClr>
                <a:schemeClr val="tx1"/>
              </a:buClr>
              <a:buFont typeface="+mj-lt"/>
              <a:buAutoNum type="arabicPeriod"/>
              <a:defRPr sz="1100"/>
            </a:lvl4pPr>
            <a:lvl5pPr marL="978408" indent="-228600">
              <a:buClr>
                <a:schemeClr val="tx1"/>
              </a:buClr>
              <a:buFont typeface="+mj-lt"/>
              <a:buAutoNum type="arabicPeriod"/>
              <a:defRPr sz="1100"/>
            </a:lvl5pPr>
          </a:lstStyle>
          <a:p>
            <a:pPr lvl="0"/>
            <a:r>
              <a:rPr lang="en-US" noProof="0"/>
              <a:t>Quote Goes Here</a:t>
            </a:r>
          </a:p>
        </p:txBody>
      </p:sp>
    </p:spTree>
    <p:extLst>
      <p:ext uri="{BB962C8B-B14F-4D97-AF65-F5344CB8AC3E}">
        <p14:creationId xmlns:p14="http://schemas.microsoft.com/office/powerpoint/2010/main" val="4184935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1552108B-1F90-0044-A7D4-0956E919F29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Placeholder 1"/>
          <p:cNvSpPr>
            <a:spLocks noGrp="1"/>
          </p:cNvSpPr>
          <p:nvPr>
            <p:ph type="title"/>
          </p:nvPr>
        </p:nvSpPr>
        <p:spPr>
          <a:xfrm>
            <a:off x="1097280" y="942871"/>
            <a:ext cx="10058400" cy="587584"/>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noProof="0" smtClean="0"/>
              <a:t>2/8/2024</a:t>
            </a:fld>
            <a:endParaRPr lang="en-US" noProof="0"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noProof="0"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394360962"/>
      </p:ext>
    </p:extLst>
  </p:cSld>
  <p:clrMap bg1="lt1" tx1="dk1" bg2="lt2" tx2="dk2" accent1="accent1" accent2="accent2" accent3="accent3" accent4="accent4" accent5="accent5" accent6="accent6" hlink="hlink" folHlink="folHlink"/>
  <p:sldLayoutIdLst>
    <p:sldLayoutId id="2147483674" r:id="rId1"/>
    <p:sldLayoutId id="2147483693" r:id="rId2"/>
    <p:sldLayoutId id="2147483675" r:id="rId3"/>
    <p:sldLayoutId id="2147483684" r:id="rId4"/>
    <p:sldLayoutId id="2147483678" r:id="rId5"/>
    <p:sldLayoutId id="2147483688" r:id="rId6"/>
    <p:sldLayoutId id="2147483679" r:id="rId7"/>
    <p:sldLayoutId id="2147483692" r:id="rId8"/>
    <p:sldLayoutId id="2147483691" r:id="rId9"/>
    <p:sldLayoutId id="2147483690" r:id="rId10"/>
    <p:sldLayoutId id="2147483689" r:id="rId11"/>
    <p:sldLayoutId id="2147483683" r:id="rId12"/>
  </p:sldLayoutIdLst>
  <p:hf sldNum="0" hdr="0" ftr="0" dt="0"/>
  <p:txStyles>
    <p:titleStyle>
      <a:lvl1pPr algn="l" defTabSz="914400" rtl="0" eaLnBrk="1" latinLnBrk="0" hangingPunct="1">
        <a:lnSpc>
          <a:spcPct val="90000"/>
        </a:lnSpc>
        <a:spcBef>
          <a:spcPct val="0"/>
        </a:spcBef>
        <a:buNone/>
        <a:defRPr sz="2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A0F3F23-96DD-C184-3BFE-FAC7E704D30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07194" y="894976"/>
            <a:ext cx="1201161" cy="1381137"/>
          </a:xfrm>
          <a:prstGeom prst="rect">
            <a:avLst/>
          </a:prstGeom>
          <a:noFill/>
          <a:ln>
            <a:noFill/>
          </a:ln>
        </p:spPr>
      </p:pic>
      <p:sp>
        <p:nvSpPr>
          <p:cNvPr id="7" name="Rectangle 6"/>
          <p:cNvSpPr/>
          <p:nvPr/>
        </p:nvSpPr>
        <p:spPr>
          <a:xfrm>
            <a:off x="988149" y="2430001"/>
            <a:ext cx="10639250" cy="646331"/>
          </a:xfrm>
          <a:prstGeom prst="rect">
            <a:avLst/>
          </a:prstGeom>
        </p:spPr>
        <p:txBody>
          <a:bodyPr wrap="square">
            <a:spAutoFit/>
          </a:bodyPr>
          <a:lstStyle/>
          <a:p>
            <a:pPr algn="ctr"/>
            <a:r>
              <a:rPr lang="es" sz="3600" b="1" dirty="0"/>
              <a:t>Project Title : Smart Elevator </a:t>
            </a:r>
            <a:endParaRPr lang="en-US" sz="3600" b="1" dirty="0"/>
          </a:p>
        </p:txBody>
      </p:sp>
      <p:sp>
        <p:nvSpPr>
          <p:cNvPr id="9" name="TextBox 8"/>
          <p:cNvSpPr txBox="1"/>
          <p:nvPr/>
        </p:nvSpPr>
        <p:spPr>
          <a:xfrm>
            <a:off x="4036618" y="4191318"/>
            <a:ext cx="4086275" cy="584775"/>
          </a:xfrm>
          <a:prstGeom prst="rect">
            <a:avLst/>
          </a:prstGeom>
          <a:noFill/>
        </p:spPr>
        <p:txBody>
          <a:bodyPr wrap="square" rtlCol="0">
            <a:spAutoFit/>
          </a:bodyPr>
          <a:lstStyle/>
          <a:p>
            <a:pPr algn="ctr"/>
            <a:r>
              <a:rPr lang="en-US" sz="3200" dirty="0"/>
              <a:t>Presented</a:t>
            </a:r>
            <a:r>
              <a:rPr lang="en-US" sz="2800" dirty="0"/>
              <a:t> </a:t>
            </a:r>
            <a:r>
              <a:rPr lang="en-US" sz="3200" dirty="0"/>
              <a:t>By</a:t>
            </a:r>
            <a:r>
              <a:rPr lang="en-US" sz="2800" dirty="0"/>
              <a:t>         </a:t>
            </a:r>
          </a:p>
        </p:txBody>
      </p:sp>
      <p:sp>
        <p:nvSpPr>
          <p:cNvPr id="4" name="TextBox 3"/>
          <p:cNvSpPr txBox="1"/>
          <p:nvPr/>
        </p:nvSpPr>
        <p:spPr>
          <a:xfrm>
            <a:off x="652828" y="4776093"/>
            <a:ext cx="10528519" cy="954107"/>
          </a:xfrm>
          <a:prstGeom prst="rect">
            <a:avLst/>
          </a:prstGeom>
          <a:noFill/>
        </p:spPr>
        <p:txBody>
          <a:bodyPr wrap="square" rtlCol="0">
            <a:spAutoFit/>
          </a:bodyPr>
          <a:lstStyle/>
          <a:p>
            <a:pPr algn="ctr"/>
            <a:r>
              <a:rPr lang="en-US" sz="2800" dirty="0"/>
              <a:t>Group : 05</a:t>
            </a:r>
          </a:p>
          <a:p>
            <a:pPr algn="ctr"/>
            <a:r>
              <a:rPr lang="en-US" sz="2800" dirty="0"/>
              <a:t>Student ID’s : 190205083,190205182,190205184,190205186(L)</a:t>
            </a:r>
          </a:p>
        </p:txBody>
      </p:sp>
      <p:sp>
        <p:nvSpPr>
          <p:cNvPr id="5" name="TextBox 4"/>
          <p:cNvSpPr txBox="1"/>
          <p:nvPr/>
        </p:nvSpPr>
        <p:spPr>
          <a:xfrm>
            <a:off x="1086070" y="3259069"/>
            <a:ext cx="10443411" cy="923330"/>
          </a:xfrm>
          <a:prstGeom prst="rect">
            <a:avLst/>
          </a:prstGeom>
          <a:noFill/>
        </p:spPr>
        <p:txBody>
          <a:bodyPr wrap="square" rtlCol="0">
            <a:spAutoFit/>
          </a:bodyPr>
          <a:lstStyle/>
          <a:p>
            <a:r>
              <a:rPr lang="en-US" dirty="0"/>
              <a:t>Course No	:  EEE-4232</a:t>
            </a:r>
          </a:p>
          <a:p>
            <a:r>
              <a:rPr lang="en-US" dirty="0"/>
              <a:t>Course Title	:  VLSI-II Lab</a:t>
            </a:r>
          </a:p>
          <a:p>
            <a:r>
              <a:rPr lang="en-US" dirty="0"/>
              <a:t>Section		:  A1B1C2</a:t>
            </a:r>
          </a:p>
        </p:txBody>
      </p:sp>
    </p:spTree>
    <p:extLst>
      <p:ext uri="{BB962C8B-B14F-4D97-AF65-F5344CB8AC3E}">
        <p14:creationId xmlns:p14="http://schemas.microsoft.com/office/powerpoint/2010/main" val="1833365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6" name="Rectangle 5"/>
          <p:cNvSpPr/>
          <p:nvPr/>
        </p:nvSpPr>
        <p:spPr>
          <a:xfrm>
            <a:off x="962526" y="1291986"/>
            <a:ext cx="9576165" cy="4031873"/>
          </a:xfrm>
          <a:prstGeom prst="rect">
            <a:avLst/>
          </a:prstGeom>
        </p:spPr>
        <p:txBody>
          <a:bodyPr wrap="square">
            <a:spAutoFit/>
          </a:bodyPr>
          <a:lstStyle/>
          <a:p>
            <a:endParaRPr lang="en-US" dirty="0"/>
          </a:p>
          <a:p>
            <a:r>
              <a:rPr lang="en-US" sz="2000" b="1" dirty="0"/>
              <a:t>Key Features :</a:t>
            </a:r>
          </a:p>
          <a:p>
            <a:pPr algn="just"/>
            <a:r>
              <a:rPr lang="en-US" dirty="0"/>
              <a:t>Our Verilog code implements a control system for a smart elevator. Various commands are allocated for different elevator modes using an up-down movement. This system ensures that the elevator spends the appropriate amount of time on each floor (e.g., opening doors, closing doors, moving between floors). The Verilog code interfaces with various hardware components, including floor sensors, light sensor, weight alert, emergency-stop, building alarm, peak hour, power supply and power generator.</a:t>
            </a:r>
          </a:p>
          <a:p>
            <a:pPr algn="just"/>
            <a:endParaRPr lang="en-US" dirty="0"/>
          </a:p>
          <a:p>
            <a:pPr algn="just"/>
            <a:r>
              <a:rPr lang="en-US" sz="2000" b="1" dirty="0"/>
              <a:t>SOC design integration:</a:t>
            </a:r>
          </a:p>
          <a:p>
            <a:pPr algn="just"/>
            <a:r>
              <a:rPr lang="en-US" dirty="0"/>
              <a:t>As part of this project, We’ve worked on the System-on-Chip (SOC) design layer, leveraging tools like Genus and </a:t>
            </a:r>
            <a:r>
              <a:rPr lang="en-US" dirty="0" err="1"/>
              <a:t>Innovus</a:t>
            </a:r>
            <a:r>
              <a:rPr lang="en-US" dirty="0"/>
              <a:t>.</a:t>
            </a:r>
          </a:p>
          <a:p>
            <a:pPr algn="just"/>
            <a:endParaRPr lang="en-US" dirty="0"/>
          </a:p>
        </p:txBody>
      </p:sp>
    </p:spTree>
    <p:extLst>
      <p:ext uri="{BB962C8B-B14F-4D97-AF65-F5344CB8AC3E}">
        <p14:creationId xmlns:p14="http://schemas.microsoft.com/office/powerpoint/2010/main" val="16403892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2" name="TextBox 1"/>
          <p:cNvSpPr txBox="1"/>
          <p:nvPr/>
        </p:nvSpPr>
        <p:spPr>
          <a:xfrm>
            <a:off x="4100945" y="886691"/>
            <a:ext cx="3777673" cy="523220"/>
          </a:xfrm>
          <a:prstGeom prst="rect">
            <a:avLst/>
          </a:prstGeom>
          <a:noFill/>
        </p:spPr>
        <p:txBody>
          <a:bodyPr wrap="square" rtlCol="0">
            <a:spAutoFit/>
          </a:bodyPr>
          <a:lstStyle/>
          <a:p>
            <a:pPr algn="ctr"/>
            <a:r>
              <a:rPr lang="en-US" sz="2800" b="1" dirty="0"/>
              <a:t>Finite State Machine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837" y="1409911"/>
            <a:ext cx="10928852" cy="4833871"/>
          </a:xfrm>
          <a:prstGeom prst="rect">
            <a:avLst/>
          </a:prstGeom>
        </p:spPr>
      </p:pic>
    </p:spTree>
    <p:extLst>
      <p:ext uri="{BB962C8B-B14F-4D97-AF65-F5344CB8AC3E}">
        <p14:creationId xmlns:p14="http://schemas.microsoft.com/office/powerpoint/2010/main" val="103427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2" name="TextBox 1"/>
          <p:cNvSpPr txBox="1"/>
          <p:nvPr/>
        </p:nvSpPr>
        <p:spPr>
          <a:xfrm>
            <a:off x="4100945" y="886691"/>
            <a:ext cx="3777673" cy="523220"/>
          </a:xfrm>
          <a:prstGeom prst="rect">
            <a:avLst/>
          </a:prstGeom>
          <a:noFill/>
        </p:spPr>
        <p:txBody>
          <a:bodyPr wrap="square" rtlCol="0">
            <a:spAutoFit/>
          </a:bodyPr>
          <a:lstStyle/>
          <a:p>
            <a:pPr algn="ctr"/>
            <a:r>
              <a:rPr lang="en-US" sz="2800" b="1" dirty="0"/>
              <a:t>Test Bench</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300" y="1409912"/>
            <a:ext cx="10972800" cy="4822030"/>
          </a:xfrm>
          <a:prstGeom prst="rect">
            <a:avLst/>
          </a:prstGeom>
        </p:spPr>
      </p:pic>
    </p:spTree>
    <p:extLst>
      <p:ext uri="{BB962C8B-B14F-4D97-AF65-F5344CB8AC3E}">
        <p14:creationId xmlns:p14="http://schemas.microsoft.com/office/powerpoint/2010/main" val="31865224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3" name="TextBox 2"/>
          <p:cNvSpPr txBox="1"/>
          <p:nvPr/>
        </p:nvSpPr>
        <p:spPr>
          <a:xfrm>
            <a:off x="946484" y="771239"/>
            <a:ext cx="10074442" cy="3908762"/>
          </a:xfrm>
          <a:prstGeom prst="rect">
            <a:avLst/>
          </a:prstGeom>
          <a:noFill/>
        </p:spPr>
        <p:txBody>
          <a:bodyPr wrap="square" rtlCol="0">
            <a:spAutoFit/>
          </a:bodyPr>
          <a:lstStyle/>
          <a:p>
            <a:pPr algn="just"/>
            <a:r>
              <a:rPr lang="en-US" sz="1600" dirty="0"/>
              <a:t>The first step in the Cadence Design Place and Route (</a:t>
            </a:r>
            <a:r>
              <a:rPr lang="en-US" sz="1600" dirty="0" err="1"/>
              <a:t>PnR</a:t>
            </a:r>
            <a:r>
              <a:rPr lang="en-US" sz="1600" dirty="0"/>
              <a:t>) process is to use </a:t>
            </a:r>
            <a:r>
              <a:rPr lang="en-US" sz="1600" dirty="0" err="1"/>
              <a:t>Modelsim</a:t>
            </a:r>
            <a:r>
              <a:rPr lang="en-US" sz="1600" dirty="0"/>
              <a:t> and </a:t>
            </a:r>
            <a:r>
              <a:rPr lang="en-US" sz="1600" dirty="0" err="1"/>
              <a:t>Quartus</a:t>
            </a:r>
            <a:r>
              <a:rPr lang="en-US" sz="1600" dirty="0"/>
              <a:t> to create a hardware description in Verilog code. Next, synthesis is performed using a clock frequency of MHz to create a gate-level netlist using a scripted command called </a:t>
            </a:r>
            <a:r>
              <a:rPr lang="en-US" sz="1600" dirty="0" err="1"/>
              <a:t>synthesis_script.tcl</a:t>
            </a:r>
            <a:r>
              <a:rPr lang="en-US" sz="1600" dirty="0"/>
              <a:t>. After switching from Genus to </a:t>
            </a:r>
            <a:r>
              <a:rPr lang="en-US" sz="1600" dirty="0" err="1"/>
              <a:t>Innovus</a:t>
            </a:r>
            <a:r>
              <a:rPr lang="en-US" sz="1600" dirty="0"/>
              <a:t>, the Design Import interface sets up important parameters including restrictions, RC corners, delay corners, and library sets. The first chip cell location is then determined by the floorplan, and power distribution networks are developed for power integrity. In order to create a functioning integrated circuit design that complies with design restrictions and meets performance, power, and space requirements, this all-inclusive methodology harmonizes circuit design, synthesis, and layout. </a:t>
            </a:r>
          </a:p>
          <a:p>
            <a:pPr algn="just"/>
            <a:endParaRPr lang="en-US" sz="1600" dirty="0"/>
          </a:p>
          <a:p>
            <a:pPr algn="just"/>
            <a:r>
              <a:rPr lang="en-US" sz="1600" dirty="0"/>
              <a:t>The table below displays the synthesis parameters used for this project's particular operation:</a:t>
            </a:r>
          </a:p>
          <a:p>
            <a:pPr algn="just"/>
            <a:endParaRPr lang="en-US" dirty="0"/>
          </a:p>
          <a:p>
            <a:pPr algn="just"/>
            <a:endParaRPr lang="en-US" dirty="0"/>
          </a:p>
          <a:p>
            <a:pPr algn="just"/>
            <a:endParaRPr lang="en-US" dirty="0"/>
          </a:p>
          <a:p>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745533547"/>
              </p:ext>
            </p:extLst>
          </p:nvPr>
        </p:nvGraphicFramePr>
        <p:xfrm>
          <a:off x="637309" y="4091709"/>
          <a:ext cx="10908147" cy="2142836"/>
        </p:xfrm>
        <a:graphic>
          <a:graphicData uri="http://schemas.openxmlformats.org/drawingml/2006/table">
            <a:tbl>
              <a:tblPr firstRow="1" bandRow="1">
                <a:tableStyleId>{5C22544A-7EE6-4342-B048-85BDC9FD1C3A}</a:tableStyleId>
              </a:tblPr>
              <a:tblGrid>
                <a:gridCol w="1701668">
                  <a:extLst>
                    <a:ext uri="{9D8B030D-6E8A-4147-A177-3AD203B41FA5}">
                      <a16:colId xmlns:a16="http://schemas.microsoft.com/office/drawing/2014/main" val="2008925891"/>
                    </a:ext>
                  </a:extLst>
                </a:gridCol>
                <a:gridCol w="1414944">
                  <a:extLst>
                    <a:ext uri="{9D8B030D-6E8A-4147-A177-3AD203B41FA5}">
                      <a16:colId xmlns:a16="http://schemas.microsoft.com/office/drawing/2014/main" val="1335249719"/>
                    </a:ext>
                  </a:extLst>
                </a:gridCol>
                <a:gridCol w="1558307">
                  <a:extLst>
                    <a:ext uri="{9D8B030D-6E8A-4147-A177-3AD203B41FA5}">
                      <a16:colId xmlns:a16="http://schemas.microsoft.com/office/drawing/2014/main" val="1118861488"/>
                    </a:ext>
                  </a:extLst>
                </a:gridCol>
                <a:gridCol w="1558307">
                  <a:extLst>
                    <a:ext uri="{9D8B030D-6E8A-4147-A177-3AD203B41FA5}">
                      <a16:colId xmlns:a16="http://schemas.microsoft.com/office/drawing/2014/main" val="2808507448"/>
                    </a:ext>
                  </a:extLst>
                </a:gridCol>
                <a:gridCol w="1558307">
                  <a:extLst>
                    <a:ext uri="{9D8B030D-6E8A-4147-A177-3AD203B41FA5}">
                      <a16:colId xmlns:a16="http://schemas.microsoft.com/office/drawing/2014/main" val="2076214439"/>
                    </a:ext>
                  </a:extLst>
                </a:gridCol>
                <a:gridCol w="1558307">
                  <a:extLst>
                    <a:ext uri="{9D8B030D-6E8A-4147-A177-3AD203B41FA5}">
                      <a16:colId xmlns:a16="http://schemas.microsoft.com/office/drawing/2014/main" val="4266872407"/>
                    </a:ext>
                  </a:extLst>
                </a:gridCol>
                <a:gridCol w="1558307">
                  <a:extLst>
                    <a:ext uri="{9D8B030D-6E8A-4147-A177-3AD203B41FA5}">
                      <a16:colId xmlns:a16="http://schemas.microsoft.com/office/drawing/2014/main" val="3202080335"/>
                    </a:ext>
                  </a:extLst>
                </a:gridCol>
              </a:tblGrid>
              <a:tr h="1391623">
                <a:tc rowSpan="2">
                  <a:txBody>
                    <a:bodyPr/>
                    <a:lstStyle/>
                    <a:p>
                      <a:pPr algn="ctr"/>
                      <a:r>
                        <a:rPr lang="en-US" dirty="0">
                          <a:solidFill>
                            <a:schemeClr val="tx1"/>
                          </a:solidFill>
                        </a:rPr>
                        <a:t>Parameter</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ctr"/>
                      <a:r>
                        <a:rPr lang="en-US" dirty="0">
                          <a:solidFill>
                            <a:schemeClr val="tx1"/>
                          </a:solidFill>
                        </a:rPr>
                        <a:t>Initial Clock Frequency</a:t>
                      </a:r>
                    </a:p>
                  </a:txBody>
                  <a:tcPr>
                    <a:lnL w="12700" cmpd="sng">
                      <a:noFill/>
                    </a:lnL>
                  </a:tcPr>
                </a:tc>
                <a:tc>
                  <a:txBody>
                    <a:bodyPr/>
                    <a:lstStyle/>
                    <a:p>
                      <a:pPr algn="ctr"/>
                      <a:r>
                        <a:rPr lang="en-US" dirty="0">
                          <a:solidFill>
                            <a:schemeClr val="tx1"/>
                          </a:solidFill>
                        </a:rPr>
                        <a:t>Maximum Transition (ns)</a:t>
                      </a:r>
                    </a:p>
                  </a:txBody>
                  <a:tcPr/>
                </a:tc>
                <a:tc>
                  <a:txBody>
                    <a:bodyPr/>
                    <a:lstStyle/>
                    <a:p>
                      <a:pPr algn="ctr"/>
                      <a:r>
                        <a:rPr lang="en-US" dirty="0">
                          <a:solidFill>
                            <a:schemeClr val="tx1"/>
                          </a:solidFill>
                        </a:rPr>
                        <a:t>Driving Cell</a:t>
                      </a:r>
                    </a:p>
                  </a:txBody>
                  <a:tcPr/>
                </a:tc>
                <a:tc>
                  <a:txBody>
                    <a:bodyPr/>
                    <a:lstStyle/>
                    <a:p>
                      <a:pPr algn="ctr"/>
                      <a:r>
                        <a:rPr lang="en-US" dirty="0">
                          <a:solidFill>
                            <a:schemeClr val="tx1"/>
                          </a:solidFill>
                        </a:rPr>
                        <a:t>Input Delay</a:t>
                      </a:r>
                    </a:p>
                  </a:txBody>
                  <a:tcPr/>
                </a:tc>
                <a:tc>
                  <a:txBody>
                    <a:bodyPr/>
                    <a:lstStyle/>
                    <a:p>
                      <a:pPr algn="ctr"/>
                      <a:r>
                        <a:rPr lang="en-US" dirty="0">
                          <a:solidFill>
                            <a:schemeClr val="tx1"/>
                          </a:solidFill>
                        </a:rPr>
                        <a:t>Output Delay</a:t>
                      </a:r>
                    </a:p>
                  </a:txBody>
                  <a:tcPr/>
                </a:tc>
                <a:tc>
                  <a:txBody>
                    <a:bodyPr/>
                    <a:lstStyle/>
                    <a:p>
                      <a:pPr algn="ctr"/>
                      <a:r>
                        <a:rPr lang="en-US" dirty="0">
                          <a:solidFill>
                            <a:schemeClr val="tx1"/>
                          </a:solidFill>
                        </a:rPr>
                        <a:t>Maximum</a:t>
                      </a:r>
                    </a:p>
                    <a:p>
                      <a:pPr algn="ctr"/>
                      <a:r>
                        <a:rPr lang="en-US" dirty="0" err="1">
                          <a:solidFill>
                            <a:schemeClr val="tx1"/>
                          </a:solidFill>
                        </a:rPr>
                        <a:t>Fanout</a:t>
                      </a:r>
                      <a:endParaRPr lang="en-US" dirty="0">
                        <a:solidFill>
                          <a:schemeClr val="tx1"/>
                        </a:solidFill>
                      </a:endParaRPr>
                    </a:p>
                  </a:txBody>
                  <a:tcPr/>
                </a:tc>
                <a:extLst>
                  <a:ext uri="{0D108BD9-81ED-4DB2-BD59-A6C34878D82A}">
                    <a16:rowId xmlns:a16="http://schemas.microsoft.com/office/drawing/2014/main" val="1813480"/>
                  </a:ext>
                </a:extLst>
              </a:tr>
              <a:tr h="751213">
                <a:tc vMerge="1">
                  <a:txBody>
                    <a:bodyPr/>
                    <a:lstStyle/>
                    <a:p>
                      <a:endParaRPr lang="en-US" dirty="0">
                        <a:solidFill>
                          <a:schemeClr val="tx1"/>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ctr"/>
                      <a:r>
                        <a:rPr lang="en-US" dirty="0">
                          <a:solidFill>
                            <a:schemeClr val="tx1"/>
                          </a:solidFill>
                        </a:rPr>
                        <a:t>180</a:t>
                      </a:r>
                    </a:p>
                  </a:txBody>
                  <a:tcPr>
                    <a:lnL w="12700" cmpd="sng">
                      <a:noFill/>
                    </a:lnL>
                  </a:tcPr>
                </a:tc>
                <a:tc>
                  <a:txBody>
                    <a:bodyPr/>
                    <a:lstStyle/>
                    <a:p>
                      <a:pPr algn="ctr"/>
                      <a:r>
                        <a:rPr lang="en-US" dirty="0">
                          <a:solidFill>
                            <a:schemeClr val="tx1"/>
                          </a:solidFill>
                        </a:rPr>
                        <a:t>0.4</a:t>
                      </a:r>
                    </a:p>
                  </a:txBody>
                  <a:tcPr/>
                </a:tc>
                <a:tc>
                  <a:txBody>
                    <a:bodyPr/>
                    <a:lstStyle/>
                    <a:p>
                      <a:pPr algn="ctr"/>
                      <a:r>
                        <a:rPr lang="en-US" dirty="0">
                          <a:solidFill>
                            <a:schemeClr val="tx1"/>
                          </a:solidFill>
                        </a:rPr>
                        <a:t>BUFX2</a:t>
                      </a:r>
                    </a:p>
                  </a:txBody>
                  <a:tcPr/>
                </a:tc>
                <a:tc>
                  <a:txBody>
                    <a:bodyPr/>
                    <a:lstStyle/>
                    <a:p>
                      <a:pPr algn="ctr"/>
                      <a:r>
                        <a:rPr lang="en-US" dirty="0">
                          <a:solidFill>
                            <a:schemeClr val="tx1"/>
                          </a:solidFill>
                        </a:rPr>
                        <a:t>3.08</a:t>
                      </a:r>
                    </a:p>
                  </a:txBody>
                  <a:tcPr/>
                </a:tc>
                <a:tc>
                  <a:txBody>
                    <a:bodyPr/>
                    <a:lstStyle/>
                    <a:p>
                      <a:pPr algn="ctr"/>
                      <a:r>
                        <a:rPr lang="en-US" dirty="0">
                          <a:solidFill>
                            <a:schemeClr val="tx1"/>
                          </a:solidFill>
                        </a:rPr>
                        <a:t>2.56</a:t>
                      </a:r>
                    </a:p>
                  </a:txBody>
                  <a:tcPr/>
                </a:tc>
                <a:tc>
                  <a:txBody>
                    <a:bodyPr/>
                    <a:lstStyle/>
                    <a:p>
                      <a:pPr algn="ctr"/>
                      <a:r>
                        <a:rPr lang="en-US" dirty="0">
                          <a:solidFill>
                            <a:schemeClr val="tx1"/>
                          </a:solidFill>
                        </a:rPr>
                        <a:t>7</a:t>
                      </a:r>
                    </a:p>
                  </a:txBody>
                  <a:tcPr/>
                </a:tc>
                <a:extLst>
                  <a:ext uri="{0D108BD9-81ED-4DB2-BD59-A6C34878D82A}">
                    <a16:rowId xmlns:a16="http://schemas.microsoft.com/office/drawing/2014/main" val="1965669743"/>
                  </a:ext>
                </a:extLst>
              </a:tr>
            </a:tbl>
          </a:graphicData>
        </a:graphic>
      </p:graphicFrame>
    </p:spTree>
    <p:extLst>
      <p:ext uri="{BB962C8B-B14F-4D97-AF65-F5344CB8AC3E}">
        <p14:creationId xmlns:p14="http://schemas.microsoft.com/office/powerpoint/2010/main" val="7732465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Connector 16"/>
          <p:cNvCxnSpPr/>
          <p:nvPr/>
        </p:nvCxnSpPr>
        <p:spPr>
          <a:xfrm>
            <a:off x="4124366" y="2727762"/>
            <a:ext cx="15470" cy="2309459"/>
          </a:xfrm>
          <a:prstGeom prst="line">
            <a:avLst/>
          </a:prstGeom>
          <a:ln/>
        </p:spPr>
        <p:style>
          <a:lnRef idx="3">
            <a:schemeClr val="dk1"/>
          </a:lnRef>
          <a:fillRef idx="0">
            <a:schemeClr val="dk1"/>
          </a:fillRef>
          <a:effectRef idx="2">
            <a:schemeClr val="dk1"/>
          </a:effectRef>
          <a:fontRef idx="minor">
            <a:schemeClr val="tx1"/>
          </a:fontRef>
        </p:style>
      </p:cxnSp>
      <p:sp>
        <p:nvSpPr>
          <p:cNvPr id="7" name="Title 2">
            <a:extLst>
              <a:ext uri="{FF2B5EF4-FFF2-40B4-BE49-F238E27FC236}">
                <a16:creationId xmlns:a16="http://schemas.microsoft.com/office/drawing/2014/main" id="{C70B3111-7B97-654A-86CA-FD04EA6ED6EF}"/>
              </a:ext>
            </a:extLst>
          </p:cNvPr>
          <p:cNvSpPr>
            <a:spLocks noGrp="1"/>
          </p:cNvSpPr>
          <p:nvPr>
            <p:ph type="title"/>
          </p:nvPr>
        </p:nvSpPr>
        <p:spPr>
          <a:xfrm>
            <a:off x="1213430" y="1077551"/>
            <a:ext cx="10058400" cy="587584"/>
          </a:xfrm>
        </p:spPr>
        <p:txBody>
          <a:bodyPr>
            <a:noAutofit/>
          </a:bodyPr>
          <a:lstStyle/>
          <a:p>
            <a:pPr algn="ctr"/>
            <a:r>
              <a:rPr lang="en-US" sz="4000" b="1" dirty="0"/>
              <a:t>Time design analysis</a:t>
            </a:r>
          </a:p>
        </p:txBody>
      </p:sp>
      <p:sp>
        <p:nvSpPr>
          <p:cNvPr id="2" name="TextBox 1"/>
          <p:cNvSpPr txBox="1"/>
          <p:nvPr/>
        </p:nvSpPr>
        <p:spPr>
          <a:xfrm>
            <a:off x="1213430" y="5037221"/>
            <a:ext cx="2679032" cy="369332"/>
          </a:xfrm>
          <a:prstGeom prst="rect">
            <a:avLst/>
          </a:prstGeom>
          <a:noFill/>
        </p:spPr>
        <p:txBody>
          <a:bodyPr wrap="square" rtlCol="0">
            <a:spAutoFit/>
          </a:bodyPr>
          <a:lstStyle/>
          <a:p>
            <a:r>
              <a:rPr lang="en-US" dirty="0"/>
              <a:t>Time Design Summary</a:t>
            </a:r>
          </a:p>
        </p:txBody>
      </p:sp>
      <p:sp>
        <p:nvSpPr>
          <p:cNvPr id="8" name="TextBox 7"/>
          <p:cNvSpPr txBox="1"/>
          <p:nvPr/>
        </p:nvSpPr>
        <p:spPr>
          <a:xfrm>
            <a:off x="4139836" y="5037221"/>
            <a:ext cx="3938336" cy="369332"/>
          </a:xfrm>
          <a:prstGeom prst="rect">
            <a:avLst/>
          </a:prstGeom>
          <a:noFill/>
        </p:spPr>
        <p:txBody>
          <a:bodyPr wrap="square" rtlCol="0">
            <a:spAutoFit/>
          </a:bodyPr>
          <a:lstStyle/>
          <a:p>
            <a:r>
              <a:rPr lang="en-US" dirty="0"/>
              <a:t>  </a:t>
            </a:r>
            <a:r>
              <a:rPr lang="en-US" dirty="0" err="1"/>
              <a:t>OptimizedTime</a:t>
            </a:r>
            <a:r>
              <a:rPr lang="en-US" dirty="0"/>
              <a:t> Design Summary</a:t>
            </a:r>
          </a:p>
        </p:txBody>
      </p:sp>
      <p:cxnSp>
        <p:nvCxnSpPr>
          <p:cNvPr id="9" name="Straight Connector 8"/>
          <p:cNvCxnSpPr/>
          <p:nvPr/>
        </p:nvCxnSpPr>
        <p:spPr>
          <a:xfrm>
            <a:off x="8062702" y="2727762"/>
            <a:ext cx="15470" cy="2309459"/>
          </a:xfrm>
          <a:prstGeom prst="line">
            <a:avLst/>
          </a:prstGeom>
          <a:ln/>
        </p:spPr>
        <p:style>
          <a:lnRef idx="3">
            <a:schemeClr val="dk1"/>
          </a:lnRef>
          <a:fillRef idx="0">
            <a:schemeClr val="dk1"/>
          </a:fillRef>
          <a:effectRef idx="2">
            <a:schemeClr val="dk1"/>
          </a:effectRef>
          <a:fontRef idx="minor">
            <a:schemeClr val="tx1"/>
          </a:fontRef>
        </p:style>
      </p:cxnSp>
      <p:sp>
        <p:nvSpPr>
          <p:cNvPr id="10" name="TextBox 9"/>
          <p:cNvSpPr txBox="1"/>
          <p:nvPr/>
        </p:nvSpPr>
        <p:spPr>
          <a:xfrm>
            <a:off x="8592798" y="5037221"/>
            <a:ext cx="2679032" cy="369332"/>
          </a:xfrm>
          <a:prstGeom prst="rect">
            <a:avLst/>
          </a:prstGeom>
          <a:noFill/>
        </p:spPr>
        <p:txBody>
          <a:bodyPr wrap="square" rtlCol="0">
            <a:spAutoFit/>
          </a:bodyPr>
          <a:lstStyle/>
          <a:p>
            <a:pPr algn="ctr"/>
            <a:r>
              <a:rPr lang="en-US" dirty="0"/>
              <a:t>GUI Show</a:t>
            </a:r>
          </a:p>
        </p:txBody>
      </p:sp>
      <p:pic>
        <p:nvPicPr>
          <p:cNvPr id="3" name="Picture 2">
            <a:extLst>
              <a:ext uri="{FF2B5EF4-FFF2-40B4-BE49-F238E27FC236}">
                <a16:creationId xmlns:a16="http://schemas.microsoft.com/office/drawing/2014/main" id="{85ACD03D-D862-452F-91D4-916B8976E8CD}"/>
              </a:ext>
            </a:extLst>
          </p:cNvPr>
          <p:cNvPicPr>
            <a:picLocks noChangeAspect="1"/>
          </p:cNvPicPr>
          <p:nvPr/>
        </p:nvPicPr>
        <p:blipFill>
          <a:blip r:embed="rId2"/>
          <a:stretch>
            <a:fillRect/>
          </a:stretch>
        </p:blipFill>
        <p:spPr>
          <a:xfrm>
            <a:off x="979040" y="2168434"/>
            <a:ext cx="3006620" cy="2868787"/>
          </a:xfrm>
          <a:prstGeom prst="rect">
            <a:avLst/>
          </a:prstGeom>
        </p:spPr>
      </p:pic>
      <p:pic>
        <p:nvPicPr>
          <p:cNvPr id="4" name="Picture 3">
            <a:extLst>
              <a:ext uri="{FF2B5EF4-FFF2-40B4-BE49-F238E27FC236}">
                <a16:creationId xmlns:a16="http://schemas.microsoft.com/office/drawing/2014/main" id="{6841B0E0-D5D1-4086-8030-97CAF2F5F33D}"/>
              </a:ext>
            </a:extLst>
          </p:cNvPr>
          <p:cNvPicPr>
            <a:picLocks noChangeAspect="1"/>
          </p:cNvPicPr>
          <p:nvPr/>
        </p:nvPicPr>
        <p:blipFill>
          <a:blip r:embed="rId3"/>
          <a:stretch>
            <a:fillRect/>
          </a:stretch>
        </p:blipFill>
        <p:spPr>
          <a:xfrm>
            <a:off x="4309482" y="2168434"/>
            <a:ext cx="3587453" cy="2868787"/>
          </a:xfrm>
          <a:prstGeom prst="rect">
            <a:avLst/>
          </a:prstGeom>
        </p:spPr>
      </p:pic>
      <p:pic>
        <p:nvPicPr>
          <p:cNvPr id="5" name="Picture 4">
            <a:extLst>
              <a:ext uri="{FF2B5EF4-FFF2-40B4-BE49-F238E27FC236}">
                <a16:creationId xmlns:a16="http://schemas.microsoft.com/office/drawing/2014/main" id="{2461D881-A94A-4F7D-BF5B-D6F8E7F66AE2}"/>
              </a:ext>
            </a:extLst>
          </p:cNvPr>
          <p:cNvPicPr>
            <a:picLocks noChangeAspect="1"/>
          </p:cNvPicPr>
          <p:nvPr/>
        </p:nvPicPr>
        <p:blipFill>
          <a:blip r:embed="rId4"/>
          <a:stretch>
            <a:fillRect/>
          </a:stretch>
        </p:blipFill>
        <p:spPr>
          <a:xfrm>
            <a:off x="8296078" y="2147064"/>
            <a:ext cx="2975752" cy="2890157"/>
          </a:xfrm>
          <a:prstGeom prst="rect">
            <a:avLst/>
          </a:prstGeom>
        </p:spPr>
      </p:pic>
    </p:spTree>
    <p:extLst>
      <p:ext uri="{BB962C8B-B14F-4D97-AF65-F5344CB8AC3E}">
        <p14:creationId xmlns:p14="http://schemas.microsoft.com/office/powerpoint/2010/main" val="2271145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C70B3111-7B97-654A-86CA-FD04EA6ED6EF}"/>
              </a:ext>
            </a:extLst>
          </p:cNvPr>
          <p:cNvSpPr>
            <a:spLocks noGrp="1"/>
          </p:cNvSpPr>
          <p:nvPr>
            <p:ph type="title"/>
          </p:nvPr>
        </p:nvSpPr>
        <p:spPr>
          <a:xfrm>
            <a:off x="864161" y="1185568"/>
            <a:ext cx="10058400" cy="587584"/>
          </a:xfrm>
        </p:spPr>
        <p:txBody>
          <a:bodyPr>
            <a:noAutofit/>
          </a:bodyPr>
          <a:lstStyle/>
          <a:p>
            <a:pPr algn="ctr"/>
            <a:r>
              <a:rPr lang="en-US" sz="4000" b="1" dirty="0" err="1"/>
              <a:t>Gatecount</a:t>
            </a:r>
            <a:r>
              <a:rPr lang="en-US" sz="4000" b="1" dirty="0"/>
              <a:t> &amp; power information</a:t>
            </a:r>
          </a:p>
        </p:txBody>
      </p:sp>
      <p:cxnSp>
        <p:nvCxnSpPr>
          <p:cNvPr id="5" name="Straight Connector 4"/>
          <p:cNvCxnSpPr/>
          <p:nvPr/>
        </p:nvCxnSpPr>
        <p:spPr>
          <a:xfrm>
            <a:off x="6021697" y="2086079"/>
            <a:ext cx="0" cy="3624911"/>
          </a:xfrm>
          <a:prstGeom prst="line">
            <a:avLst/>
          </a:prstGeom>
          <a:ln/>
        </p:spPr>
        <p:style>
          <a:lnRef idx="3">
            <a:schemeClr val="dk1"/>
          </a:lnRef>
          <a:fillRef idx="0">
            <a:schemeClr val="dk1"/>
          </a:fillRef>
          <a:effectRef idx="2">
            <a:schemeClr val="dk1"/>
          </a:effectRef>
          <a:fontRef idx="minor">
            <a:schemeClr val="tx1"/>
          </a:fontRef>
        </p:style>
      </p:cxnSp>
      <p:sp>
        <p:nvSpPr>
          <p:cNvPr id="8" name="TextBox 7"/>
          <p:cNvSpPr txBox="1"/>
          <p:nvPr/>
        </p:nvSpPr>
        <p:spPr>
          <a:xfrm>
            <a:off x="1806988" y="5341658"/>
            <a:ext cx="2679032" cy="369332"/>
          </a:xfrm>
          <a:prstGeom prst="rect">
            <a:avLst/>
          </a:prstGeom>
          <a:noFill/>
        </p:spPr>
        <p:txBody>
          <a:bodyPr wrap="square" rtlCol="0">
            <a:spAutoFit/>
          </a:bodyPr>
          <a:lstStyle/>
          <a:p>
            <a:r>
              <a:rPr lang="en-US" dirty="0"/>
              <a:t>Total Gate Count</a:t>
            </a:r>
          </a:p>
        </p:txBody>
      </p:sp>
      <p:sp>
        <p:nvSpPr>
          <p:cNvPr id="9" name="TextBox 8"/>
          <p:cNvSpPr txBox="1"/>
          <p:nvPr/>
        </p:nvSpPr>
        <p:spPr>
          <a:xfrm>
            <a:off x="7808849" y="5341658"/>
            <a:ext cx="3113712" cy="369332"/>
          </a:xfrm>
          <a:prstGeom prst="rect">
            <a:avLst/>
          </a:prstGeom>
          <a:noFill/>
        </p:spPr>
        <p:txBody>
          <a:bodyPr wrap="square" rtlCol="0">
            <a:spAutoFit/>
          </a:bodyPr>
          <a:lstStyle/>
          <a:p>
            <a:r>
              <a:rPr lang="en-US" dirty="0"/>
              <a:t>Total Power Information</a:t>
            </a:r>
          </a:p>
        </p:txBody>
      </p:sp>
      <p:pic>
        <p:nvPicPr>
          <p:cNvPr id="2" name="Picture 1">
            <a:extLst>
              <a:ext uri="{FF2B5EF4-FFF2-40B4-BE49-F238E27FC236}">
                <a16:creationId xmlns:a16="http://schemas.microsoft.com/office/drawing/2014/main" id="{C6C6F464-E539-48A5-BFE8-59FB49419652}"/>
              </a:ext>
            </a:extLst>
          </p:cNvPr>
          <p:cNvPicPr>
            <a:picLocks noChangeAspect="1"/>
          </p:cNvPicPr>
          <p:nvPr/>
        </p:nvPicPr>
        <p:blipFill>
          <a:blip r:embed="rId2"/>
          <a:stretch>
            <a:fillRect/>
          </a:stretch>
        </p:blipFill>
        <p:spPr>
          <a:xfrm>
            <a:off x="864161" y="2246811"/>
            <a:ext cx="4909619" cy="3094846"/>
          </a:xfrm>
          <a:prstGeom prst="rect">
            <a:avLst/>
          </a:prstGeom>
        </p:spPr>
      </p:pic>
      <p:pic>
        <p:nvPicPr>
          <p:cNvPr id="3" name="Picture 2">
            <a:extLst>
              <a:ext uri="{FF2B5EF4-FFF2-40B4-BE49-F238E27FC236}">
                <a16:creationId xmlns:a16="http://schemas.microsoft.com/office/drawing/2014/main" id="{CE228870-B7EA-4635-8176-6E9C9974C04D}"/>
              </a:ext>
            </a:extLst>
          </p:cNvPr>
          <p:cNvPicPr>
            <a:picLocks noChangeAspect="1"/>
          </p:cNvPicPr>
          <p:nvPr/>
        </p:nvPicPr>
        <p:blipFill>
          <a:blip r:embed="rId3"/>
          <a:stretch>
            <a:fillRect/>
          </a:stretch>
        </p:blipFill>
        <p:spPr>
          <a:xfrm>
            <a:off x="6269615" y="2246810"/>
            <a:ext cx="4846060" cy="3094847"/>
          </a:xfrm>
          <a:prstGeom prst="rect">
            <a:avLst/>
          </a:prstGeom>
        </p:spPr>
      </p:pic>
    </p:spTree>
    <p:extLst>
      <p:ext uri="{BB962C8B-B14F-4D97-AF65-F5344CB8AC3E}">
        <p14:creationId xmlns:p14="http://schemas.microsoft.com/office/powerpoint/2010/main" val="820103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p:cNvCxnSpPr/>
          <p:nvPr/>
        </p:nvCxnSpPr>
        <p:spPr>
          <a:xfrm>
            <a:off x="7514018" y="2000314"/>
            <a:ext cx="0" cy="4221627"/>
          </a:xfrm>
          <a:prstGeom prst="line">
            <a:avLst/>
          </a:prstGeom>
          <a:ln/>
        </p:spPr>
        <p:style>
          <a:lnRef idx="3">
            <a:schemeClr val="dk1"/>
          </a:lnRef>
          <a:fillRef idx="0">
            <a:schemeClr val="dk1"/>
          </a:fillRef>
          <a:effectRef idx="2">
            <a:schemeClr val="dk1"/>
          </a:effectRef>
          <a:fontRef idx="minor">
            <a:schemeClr val="tx1"/>
          </a:fontRef>
        </p:style>
      </p:cxnSp>
      <p:sp>
        <p:nvSpPr>
          <p:cNvPr id="8" name="Title 2">
            <a:extLst>
              <a:ext uri="{FF2B5EF4-FFF2-40B4-BE49-F238E27FC236}">
                <a16:creationId xmlns:a16="http://schemas.microsoft.com/office/drawing/2014/main" id="{C70B3111-7B97-654A-86CA-FD04EA6ED6EF}"/>
              </a:ext>
            </a:extLst>
          </p:cNvPr>
          <p:cNvSpPr>
            <a:spLocks noGrp="1"/>
          </p:cNvSpPr>
          <p:nvPr>
            <p:ph type="title"/>
          </p:nvPr>
        </p:nvSpPr>
        <p:spPr>
          <a:xfrm>
            <a:off x="1033495" y="1034800"/>
            <a:ext cx="10058400" cy="587584"/>
          </a:xfrm>
        </p:spPr>
        <p:txBody>
          <a:bodyPr>
            <a:noAutofit/>
          </a:bodyPr>
          <a:lstStyle/>
          <a:p>
            <a:pPr algn="ctr"/>
            <a:r>
              <a:rPr lang="en-US" sz="4000" b="1" dirty="0"/>
              <a:t>Total violation and final design </a:t>
            </a:r>
          </a:p>
        </p:txBody>
      </p:sp>
      <p:sp>
        <p:nvSpPr>
          <p:cNvPr id="5" name="TextBox 4"/>
          <p:cNvSpPr txBox="1"/>
          <p:nvPr/>
        </p:nvSpPr>
        <p:spPr>
          <a:xfrm>
            <a:off x="1033494" y="2000314"/>
            <a:ext cx="4818665" cy="1938992"/>
          </a:xfrm>
          <a:prstGeom prst="rect">
            <a:avLst/>
          </a:prstGeom>
          <a:noFill/>
        </p:spPr>
        <p:txBody>
          <a:bodyPr wrap="square" rtlCol="0">
            <a:spAutoFit/>
          </a:bodyPr>
          <a:lstStyle/>
          <a:p>
            <a:r>
              <a:rPr lang="en-US" sz="2400" b="1" dirty="0"/>
              <a:t>Total Violation </a:t>
            </a:r>
          </a:p>
          <a:p>
            <a:endParaRPr lang="en-US" sz="2400" b="1" dirty="0"/>
          </a:p>
          <a:p>
            <a:pPr marL="514350" indent="-514350">
              <a:buFont typeface="+mj-lt"/>
              <a:buAutoNum type="romanUcPeriod"/>
            </a:pPr>
            <a:r>
              <a:rPr lang="en-US" b="1" dirty="0"/>
              <a:t>DRC Violations : 13</a:t>
            </a:r>
          </a:p>
          <a:p>
            <a:pPr marL="514350" indent="-514350">
              <a:buFont typeface="+mj-lt"/>
              <a:buAutoNum type="romanUcPeriod"/>
            </a:pPr>
            <a:r>
              <a:rPr lang="en-US" b="1" dirty="0"/>
              <a:t>Geometric Connectivity:18</a:t>
            </a:r>
          </a:p>
          <a:p>
            <a:pPr marL="514350" indent="-514350">
              <a:buFont typeface="+mj-lt"/>
              <a:buAutoNum type="romanUcPeriod"/>
            </a:pPr>
            <a:r>
              <a:rPr lang="en-US" b="1" dirty="0"/>
              <a:t>ARC Violations : 0</a:t>
            </a:r>
          </a:p>
          <a:p>
            <a:pPr marL="514350" indent="-514350">
              <a:buFont typeface="+mj-lt"/>
              <a:buAutoNum type="romanUcPeriod"/>
            </a:pPr>
            <a:endParaRPr lang="en-US" b="1" dirty="0"/>
          </a:p>
        </p:txBody>
      </p:sp>
      <p:sp>
        <p:nvSpPr>
          <p:cNvPr id="10" name="TextBox 9"/>
          <p:cNvSpPr txBox="1"/>
          <p:nvPr/>
        </p:nvSpPr>
        <p:spPr>
          <a:xfrm>
            <a:off x="772507" y="5447012"/>
            <a:ext cx="1462393" cy="646331"/>
          </a:xfrm>
          <a:prstGeom prst="rect">
            <a:avLst/>
          </a:prstGeom>
          <a:noFill/>
        </p:spPr>
        <p:txBody>
          <a:bodyPr wrap="square" rtlCol="0">
            <a:spAutoFit/>
          </a:bodyPr>
          <a:lstStyle/>
          <a:p>
            <a:r>
              <a:rPr lang="en-US" sz="1200" dirty="0"/>
              <a:t>Connectivity Violation Verification</a:t>
            </a:r>
          </a:p>
        </p:txBody>
      </p:sp>
      <p:sp>
        <p:nvSpPr>
          <p:cNvPr id="11" name="TextBox 10"/>
          <p:cNvSpPr txBox="1"/>
          <p:nvPr/>
        </p:nvSpPr>
        <p:spPr>
          <a:xfrm>
            <a:off x="4967279" y="5453537"/>
            <a:ext cx="1462393" cy="461665"/>
          </a:xfrm>
          <a:prstGeom prst="rect">
            <a:avLst/>
          </a:prstGeom>
          <a:noFill/>
        </p:spPr>
        <p:txBody>
          <a:bodyPr wrap="square" rtlCol="0">
            <a:spAutoFit/>
          </a:bodyPr>
          <a:lstStyle/>
          <a:p>
            <a:r>
              <a:rPr lang="en-US" sz="1200" dirty="0"/>
              <a:t>DRC Violation</a:t>
            </a:r>
          </a:p>
          <a:p>
            <a:r>
              <a:rPr lang="en-US" sz="1200" dirty="0"/>
              <a:t>Verification</a:t>
            </a:r>
          </a:p>
        </p:txBody>
      </p:sp>
      <p:sp>
        <p:nvSpPr>
          <p:cNvPr id="12" name="TextBox 11"/>
          <p:cNvSpPr txBox="1"/>
          <p:nvPr/>
        </p:nvSpPr>
        <p:spPr>
          <a:xfrm>
            <a:off x="7318025" y="1915427"/>
            <a:ext cx="4873975" cy="461665"/>
          </a:xfrm>
          <a:prstGeom prst="rect">
            <a:avLst/>
          </a:prstGeom>
          <a:noFill/>
        </p:spPr>
        <p:txBody>
          <a:bodyPr wrap="square" rtlCol="0">
            <a:spAutoFit/>
          </a:bodyPr>
          <a:lstStyle/>
          <a:p>
            <a:pPr algn="ctr"/>
            <a:r>
              <a:rPr lang="en-US" sz="2400" b="1" dirty="0"/>
              <a:t>Final Design</a:t>
            </a:r>
          </a:p>
        </p:txBody>
      </p:sp>
      <p:pic>
        <p:nvPicPr>
          <p:cNvPr id="3" name="Picture 2">
            <a:extLst>
              <a:ext uri="{FF2B5EF4-FFF2-40B4-BE49-F238E27FC236}">
                <a16:creationId xmlns:a16="http://schemas.microsoft.com/office/drawing/2014/main" id="{B6215E45-AD6E-4795-A656-BE19361205E2}"/>
              </a:ext>
            </a:extLst>
          </p:cNvPr>
          <p:cNvPicPr>
            <a:picLocks noChangeAspect="1"/>
          </p:cNvPicPr>
          <p:nvPr/>
        </p:nvPicPr>
        <p:blipFill>
          <a:blip r:embed="rId2"/>
          <a:stretch>
            <a:fillRect/>
          </a:stretch>
        </p:blipFill>
        <p:spPr>
          <a:xfrm>
            <a:off x="7895717" y="2377093"/>
            <a:ext cx="3262790" cy="3509902"/>
          </a:xfrm>
          <a:prstGeom prst="rect">
            <a:avLst/>
          </a:prstGeom>
        </p:spPr>
      </p:pic>
      <p:pic>
        <p:nvPicPr>
          <p:cNvPr id="4" name="Picture 3">
            <a:extLst>
              <a:ext uri="{FF2B5EF4-FFF2-40B4-BE49-F238E27FC236}">
                <a16:creationId xmlns:a16="http://schemas.microsoft.com/office/drawing/2014/main" id="{ED20AC19-BD49-4046-BFEB-849F0105FEB3}"/>
              </a:ext>
            </a:extLst>
          </p:cNvPr>
          <p:cNvPicPr>
            <a:picLocks noChangeAspect="1"/>
          </p:cNvPicPr>
          <p:nvPr/>
        </p:nvPicPr>
        <p:blipFill>
          <a:blip r:embed="rId3"/>
          <a:stretch>
            <a:fillRect/>
          </a:stretch>
        </p:blipFill>
        <p:spPr>
          <a:xfrm>
            <a:off x="3987208" y="3825776"/>
            <a:ext cx="1566942" cy="1562100"/>
          </a:xfrm>
          <a:prstGeom prst="rect">
            <a:avLst/>
          </a:prstGeom>
        </p:spPr>
      </p:pic>
      <p:pic>
        <p:nvPicPr>
          <p:cNvPr id="6" name="Picture 5">
            <a:extLst>
              <a:ext uri="{FF2B5EF4-FFF2-40B4-BE49-F238E27FC236}">
                <a16:creationId xmlns:a16="http://schemas.microsoft.com/office/drawing/2014/main" id="{CE9A5137-6B70-4D3C-941D-07FB9575928E}"/>
              </a:ext>
            </a:extLst>
          </p:cNvPr>
          <p:cNvPicPr>
            <a:picLocks noChangeAspect="1"/>
          </p:cNvPicPr>
          <p:nvPr/>
        </p:nvPicPr>
        <p:blipFill>
          <a:blip r:embed="rId4"/>
          <a:stretch>
            <a:fillRect/>
          </a:stretch>
        </p:blipFill>
        <p:spPr>
          <a:xfrm>
            <a:off x="5543312" y="3817067"/>
            <a:ext cx="1872710" cy="1562100"/>
          </a:xfrm>
          <a:prstGeom prst="rect">
            <a:avLst/>
          </a:prstGeom>
        </p:spPr>
      </p:pic>
      <p:sp>
        <p:nvSpPr>
          <p:cNvPr id="13" name="Rectangle 12">
            <a:extLst>
              <a:ext uri="{FF2B5EF4-FFF2-40B4-BE49-F238E27FC236}">
                <a16:creationId xmlns:a16="http://schemas.microsoft.com/office/drawing/2014/main" id="{C2C7FCAA-9EA6-44B8-9632-437758E5C93B}"/>
              </a:ext>
            </a:extLst>
          </p:cNvPr>
          <p:cNvSpPr/>
          <p:nvPr/>
        </p:nvSpPr>
        <p:spPr>
          <a:xfrm>
            <a:off x="2374237" y="5453537"/>
            <a:ext cx="6096000" cy="461665"/>
          </a:xfrm>
          <a:prstGeom prst="rect">
            <a:avLst/>
          </a:prstGeom>
        </p:spPr>
        <p:txBody>
          <a:bodyPr>
            <a:spAutoFit/>
          </a:bodyPr>
          <a:lstStyle/>
          <a:p>
            <a:r>
              <a:rPr lang="en-US" sz="1200" dirty="0"/>
              <a:t>ARC Violation</a:t>
            </a:r>
          </a:p>
          <a:p>
            <a:r>
              <a:rPr lang="en-US" sz="1200" dirty="0"/>
              <a:t>Verification</a:t>
            </a:r>
          </a:p>
        </p:txBody>
      </p:sp>
      <p:pic>
        <p:nvPicPr>
          <p:cNvPr id="14" name="Picture 13">
            <a:extLst>
              <a:ext uri="{FF2B5EF4-FFF2-40B4-BE49-F238E27FC236}">
                <a16:creationId xmlns:a16="http://schemas.microsoft.com/office/drawing/2014/main" id="{C899B3CD-2AE3-4905-9A2D-4CFC61BA35D2}"/>
              </a:ext>
            </a:extLst>
          </p:cNvPr>
          <p:cNvPicPr>
            <a:picLocks noChangeAspect="1"/>
          </p:cNvPicPr>
          <p:nvPr/>
        </p:nvPicPr>
        <p:blipFill>
          <a:blip r:embed="rId5"/>
          <a:stretch>
            <a:fillRect/>
          </a:stretch>
        </p:blipFill>
        <p:spPr>
          <a:xfrm>
            <a:off x="2244258" y="3842468"/>
            <a:ext cx="1596101" cy="1562100"/>
          </a:xfrm>
          <a:prstGeom prst="rect">
            <a:avLst/>
          </a:prstGeom>
        </p:spPr>
      </p:pic>
      <p:pic>
        <p:nvPicPr>
          <p:cNvPr id="15" name="Picture 14">
            <a:extLst>
              <a:ext uri="{FF2B5EF4-FFF2-40B4-BE49-F238E27FC236}">
                <a16:creationId xmlns:a16="http://schemas.microsoft.com/office/drawing/2014/main" id="{E26CD9CA-6479-4F3A-B105-113E135529BD}"/>
              </a:ext>
            </a:extLst>
          </p:cNvPr>
          <p:cNvPicPr>
            <a:picLocks noChangeAspect="1"/>
          </p:cNvPicPr>
          <p:nvPr/>
        </p:nvPicPr>
        <p:blipFill>
          <a:blip r:embed="rId6"/>
          <a:stretch>
            <a:fillRect/>
          </a:stretch>
        </p:blipFill>
        <p:spPr>
          <a:xfrm>
            <a:off x="734406" y="3825776"/>
            <a:ext cx="1462394" cy="1578792"/>
          </a:xfrm>
          <a:prstGeom prst="rect">
            <a:avLst/>
          </a:prstGeom>
        </p:spPr>
      </p:pic>
    </p:spTree>
    <p:extLst>
      <p:ext uri="{BB962C8B-B14F-4D97-AF65-F5344CB8AC3E}">
        <p14:creationId xmlns:p14="http://schemas.microsoft.com/office/powerpoint/2010/main" val="3847962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91798" y="2790144"/>
            <a:ext cx="5711810" cy="1024474"/>
          </a:xfrm>
        </p:spPr>
        <p:txBody>
          <a:bodyPr>
            <a:noAutofit/>
          </a:bodyPr>
          <a:lstStyle/>
          <a:p>
            <a:pPr algn="ctr"/>
            <a:r>
              <a:rPr lang="en-US" sz="7200" b="1" dirty="0"/>
              <a:t>Thank You</a:t>
            </a:r>
          </a:p>
        </p:txBody>
      </p:sp>
    </p:spTree>
    <p:extLst>
      <p:ext uri="{BB962C8B-B14F-4D97-AF65-F5344CB8AC3E}">
        <p14:creationId xmlns:p14="http://schemas.microsoft.com/office/powerpoint/2010/main" val="1075401970"/>
      </p:ext>
    </p:extLst>
  </p:cSld>
  <p:clrMapOvr>
    <a:masterClrMapping/>
  </p:clrMapOvr>
</p:sld>
</file>

<file path=ppt/theme/theme1.xml><?xml version="1.0" encoding="utf-8"?>
<a:theme xmlns:a="http://schemas.openxmlformats.org/drawingml/2006/main" name="RetrospectVTI">
  <a:themeElements>
    <a:clrScheme name="MONO">
      <a:dk1>
        <a:srgbClr val="000000"/>
      </a:dk1>
      <a:lt1>
        <a:srgbClr val="ECEEF7"/>
      </a:lt1>
      <a:dk2>
        <a:srgbClr val="000000"/>
      </a:dk2>
      <a:lt2>
        <a:srgbClr val="F5F8FF"/>
      </a:lt2>
      <a:accent1>
        <a:srgbClr val="ECEEF7"/>
      </a:accent1>
      <a:accent2>
        <a:srgbClr val="F5F8FF"/>
      </a:accent2>
      <a:accent3>
        <a:srgbClr val="A1A2A9"/>
      </a:accent3>
      <a:accent4>
        <a:srgbClr val="141514"/>
      </a:accent4>
      <a:accent5>
        <a:srgbClr val="000000"/>
      </a:accent5>
      <a:accent6>
        <a:srgbClr val="96969C"/>
      </a:accent6>
      <a:hlink>
        <a:srgbClr val="5F6063"/>
      </a:hlink>
      <a:folHlink>
        <a:srgbClr val="91919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Minimalist_Light_Sales Pitch_02_Win32_AS_v3" id="{A204E388-A84B-4CC6-98FC-54ED9900B3CD}" vid="{1AF041A9-EA2C-4539-9272-70AF2168FE9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029FA76-0C86-4BF1-99F1-A3115FBFFAB0}">
  <ds:schemaRefs>
    <ds:schemaRef ds:uri="http://schemas.microsoft.com/sharepoint/v3/contenttype/forms"/>
  </ds:schemaRefs>
</ds:datastoreItem>
</file>

<file path=customXml/itemProps2.xml><?xml version="1.0" encoding="utf-8"?>
<ds:datastoreItem xmlns:ds="http://schemas.openxmlformats.org/officeDocument/2006/customXml" ds:itemID="{44FAF7B5-E40C-46BE-9C83-DA251FCAE61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0A43D08-F4F9-4D95-9CB2-7DE3744160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Minimalist sales pitch</Template>
  <TotalTime>0</TotalTime>
  <Words>390</Words>
  <Application>Microsoft Office PowerPoint</Application>
  <PresentationFormat>Widescreen</PresentationFormat>
  <Paragraphs>54</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Century Gothic</vt:lpstr>
      <vt:lpstr>Helvetica Neue Medium</vt:lpstr>
      <vt:lpstr>RetrospectVTI</vt:lpstr>
      <vt:lpstr>PowerPoint Presentation</vt:lpstr>
      <vt:lpstr>PowerPoint Presentation</vt:lpstr>
      <vt:lpstr>PowerPoint Presentation</vt:lpstr>
      <vt:lpstr>PowerPoint Presentation</vt:lpstr>
      <vt:lpstr>PowerPoint Presentation</vt:lpstr>
      <vt:lpstr>Time design analysis</vt:lpstr>
      <vt:lpstr>Gatecount &amp; power information</vt:lpstr>
      <vt:lpstr>Total violation and final design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2023-11-13T16:30:48Z</dcterms:created>
  <dcterms:modified xsi:type="dcterms:W3CDTF">2024-02-08T05:46:48Z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